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7"/>
  </p:notesMasterIdLst>
  <p:handoutMasterIdLst>
    <p:handoutMasterId r:id="rId68"/>
  </p:handoutMasterIdLst>
  <p:sldIdLst>
    <p:sldId id="270" r:id="rId2"/>
    <p:sldId id="271" r:id="rId3"/>
    <p:sldId id="311" r:id="rId4"/>
    <p:sldId id="30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60" r:id="rId36"/>
    <p:sldId id="361" r:id="rId37"/>
    <p:sldId id="362" r:id="rId38"/>
    <p:sldId id="363" r:id="rId39"/>
    <p:sldId id="364" r:id="rId40"/>
    <p:sldId id="365" r:id="rId41"/>
    <p:sldId id="366" r:id="rId42"/>
    <p:sldId id="369" r:id="rId43"/>
    <p:sldId id="368" r:id="rId44"/>
    <p:sldId id="371" r:id="rId45"/>
    <p:sldId id="370" r:id="rId46"/>
    <p:sldId id="367" r:id="rId47"/>
    <p:sldId id="342" r:id="rId48"/>
    <p:sldId id="343" r:id="rId49"/>
    <p:sldId id="344" r:id="rId50"/>
    <p:sldId id="345" r:id="rId51"/>
    <p:sldId id="346" r:id="rId52"/>
    <p:sldId id="347" r:id="rId53"/>
    <p:sldId id="348" r:id="rId54"/>
    <p:sldId id="349" r:id="rId55"/>
    <p:sldId id="351" r:id="rId56"/>
    <p:sldId id="350" r:id="rId57"/>
    <p:sldId id="352" r:id="rId58"/>
    <p:sldId id="353" r:id="rId59"/>
    <p:sldId id="354" r:id="rId60"/>
    <p:sldId id="355" r:id="rId61"/>
    <p:sldId id="357" r:id="rId62"/>
    <p:sldId id="356" r:id="rId63"/>
    <p:sldId id="358" r:id="rId64"/>
    <p:sldId id="359" r:id="rId65"/>
    <p:sldId id="299" r:id="rId66"/>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069"/>
    <a:srgbClr val="1FD564"/>
    <a:srgbClr val="BEB6A1"/>
    <a:srgbClr val="BFB7A2"/>
    <a:srgbClr val="F0A22E"/>
    <a:srgbClr val="DBA281"/>
    <a:srgbClr val="F9C085"/>
    <a:srgbClr val="B1A943"/>
    <a:srgbClr val="FF99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showGuides="1">
      <p:cViewPr varScale="1">
        <p:scale>
          <a:sx n="116" d="100"/>
          <a:sy n="116" d="100"/>
        </p:scale>
        <p:origin x="390" y="-42"/>
      </p:cViewPr>
      <p:guideLst>
        <p:guide orient="horz" pos="2160"/>
        <p:guide pos="3840"/>
        <p:guide orient="horz" pos="396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0" d="100"/>
          <a:sy n="90" d="100"/>
        </p:scale>
        <p:origin x="377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3" name="日期預留位置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FD9C4C3-079A-4F58-8E57-A97B3E54E0A4}" type="datetime2">
              <a:rPr lang="zh-TW" altLang="en-US" smtClean="0">
                <a:latin typeface="Microsoft JhengHei UI" panose="020B0604030504040204" pitchFamily="34" charset="-120"/>
                <a:ea typeface="Microsoft JhengHei UI" panose="020B0604030504040204" pitchFamily="34" charset="-120"/>
              </a:rPr>
              <a:t>2020年8月5日</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預留位置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TW" altLang="en-US" dirty="0">
              <a:latin typeface="Microsoft JhengHei UI" panose="020B0604030504040204" pitchFamily="34" charset="-120"/>
              <a:ea typeface="Microsoft JhengHei UI" panose="020B0604030504040204" pitchFamily="34" charset="-120"/>
            </a:endParaRPr>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6B2D29-8AC0-4FB1-933D-AD24ECC4354D}" type="slidenum">
              <a:rPr lang="en-US" altLang="zh-TW" smtClean="0">
                <a:latin typeface="Microsoft JhengHei UI" panose="020B0604030504040204" pitchFamily="34" charset="-120"/>
                <a:ea typeface="Microsoft JhengHei UI" panose="020B0604030504040204" pitchFamily="34" charset="-120"/>
              </a:rPr>
              <a:t>‹#›</a:t>
            </a:fld>
            <a:endParaRPr lang="zh-TW" altLang="en-US"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973540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E98939B6-1136-4086-9C70-596B995C7E6E}" type="datetime2">
              <a:rPr lang="zh-TW" altLang="en-US" smtClean="0"/>
              <a:pPr/>
              <a:t>2020年8月5日</a:t>
            </a:fld>
            <a:endParaRPr lang="zh-TW" altLang="en-US" dirty="0"/>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dirty="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dirty="0"/>
              <a:t>按一下以編輯母片文字樣式</a:t>
            </a:r>
          </a:p>
          <a:p>
            <a:pPr lvl="1" rtl="0"/>
            <a:r>
              <a:rPr lang="zh-TW" altLang="en-US" noProof="0" dirty="0"/>
              <a:t>第二層</a:t>
            </a:r>
          </a:p>
          <a:p>
            <a:pPr lvl="2" rtl="0"/>
            <a:r>
              <a:rPr lang="zh-TW" altLang="en-US" noProof="0" dirty="0"/>
              <a:t>第三層</a:t>
            </a:r>
          </a:p>
          <a:p>
            <a:pPr lvl="3" rtl="0"/>
            <a:r>
              <a:rPr lang="zh-TW" altLang="en-US" noProof="0" dirty="0"/>
              <a:t>第四層</a:t>
            </a:r>
          </a:p>
          <a:p>
            <a:pPr lvl="4" rtl="0"/>
            <a:r>
              <a:rPr lang="zh-TW" altLang="en-US" noProof="0" dirty="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dirty="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FA2C895-EB1C-4157-9E46-0DF3298BA9C2}" type="slidenum">
              <a:rPr lang="en-US" altLang="zh-TW" noProof="0" smtClean="0"/>
              <a:pPr/>
              <a:t>‹#›</a:t>
            </a:fld>
            <a:endParaRPr lang="zh-TW" altLang="en-US" noProof="0" dirty="0"/>
          </a:p>
        </p:txBody>
      </p:sp>
    </p:spTree>
    <p:extLst>
      <p:ext uri="{BB962C8B-B14F-4D97-AF65-F5344CB8AC3E}">
        <p14:creationId xmlns:p14="http://schemas.microsoft.com/office/powerpoint/2010/main" val="216766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A2C895-EB1C-4157-9E46-0DF3298BA9C2}" type="slidenum">
              <a:rPr lang="en-US" altLang="zh-TW" noProof="0" smtClean="0"/>
              <a:pPr/>
              <a:t>1</a:t>
            </a:fld>
            <a:endParaRPr lang="zh-TW" altLang="en-US" noProof="0" dirty="0"/>
          </a:p>
        </p:txBody>
      </p:sp>
    </p:spTree>
    <p:extLst>
      <p:ext uri="{BB962C8B-B14F-4D97-AF65-F5344CB8AC3E}">
        <p14:creationId xmlns:p14="http://schemas.microsoft.com/office/powerpoint/2010/main" val="64799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p>
        </p:txBody>
      </p:sp>
      <p:sp>
        <p:nvSpPr>
          <p:cNvPr id="4" name="投影片編號預留位置 3"/>
          <p:cNvSpPr>
            <a:spLocks noGrp="1"/>
          </p:cNvSpPr>
          <p:nvPr>
            <p:ph type="sldNum" sz="quarter" idx="10"/>
          </p:nvPr>
        </p:nvSpPr>
        <p:spPr/>
        <p:txBody>
          <a:bodyPr rtlCol="0"/>
          <a:lstStyle/>
          <a:p>
            <a:pPr rtl="0"/>
            <a:fld id="{3FA2C895-EB1C-4157-9E46-0DF3298BA9C2}" type="slidenum">
              <a:rPr lang="en-US" altLang="zh-TW" smtClean="0"/>
              <a:t>2</a:t>
            </a:fld>
            <a:endParaRPr lang="zh-TW" altLang="en-US" dirty="0"/>
          </a:p>
        </p:txBody>
      </p:sp>
    </p:spTree>
    <p:extLst>
      <p:ext uri="{BB962C8B-B14F-4D97-AF65-F5344CB8AC3E}">
        <p14:creationId xmlns:p14="http://schemas.microsoft.com/office/powerpoint/2010/main" val="393823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預留位置 1"/>
          <p:cNvSpPr>
            <a:spLocks noGrp="1" noRot="1" noChangeAspect="1"/>
          </p:cNvSpPr>
          <p:nvPr>
            <p:ph type="sldImg"/>
          </p:nvPr>
        </p:nvSpPr>
        <p:spPr/>
      </p:sp>
      <p:sp>
        <p:nvSpPr>
          <p:cNvPr id="3" name="備忘稿預留位置 2"/>
          <p:cNvSpPr>
            <a:spLocks noGrp="1"/>
          </p:cNvSpPr>
          <p:nvPr>
            <p:ph type="body" idx="1"/>
          </p:nvPr>
        </p:nvSpPr>
        <p:spPr/>
        <p:txBody>
          <a:bodyPr rtlCol="0"/>
          <a:lstStyle/>
          <a:p>
            <a:pPr rtl="0"/>
            <a:endParaRPr lang="zh-TW" altLang="en-US" dirty="0"/>
          </a:p>
        </p:txBody>
      </p:sp>
      <p:sp>
        <p:nvSpPr>
          <p:cNvPr id="4" name="投影片編號預留位置 3"/>
          <p:cNvSpPr>
            <a:spLocks noGrp="1"/>
          </p:cNvSpPr>
          <p:nvPr>
            <p:ph type="sldNum" sz="quarter" idx="10"/>
          </p:nvPr>
        </p:nvSpPr>
        <p:spPr/>
        <p:txBody>
          <a:bodyPr rtlCol="0"/>
          <a:lstStyle/>
          <a:p>
            <a:pPr rtl="0"/>
            <a:fld id="{3FA2C895-EB1C-4157-9E46-0DF3298BA9C2}" type="slidenum">
              <a:rPr lang="en-US" altLang="zh-TW" smtClean="0"/>
              <a:t>4</a:t>
            </a:fld>
            <a:endParaRPr lang="zh-TW" altLang="en-US" dirty="0"/>
          </a:p>
        </p:txBody>
      </p:sp>
    </p:spTree>
    <p:extLst>
      <p:ext uri="{BB962C8B-B14F-4D97-AF65-F5344CB8AC3E}">
        <p14:creationId xmlns:p14="http://schemas.microsoft.com/office/powerpoint/2010/main" val="178935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A2C895-EB1C-4157-9E46-0DF3298BA9C2}" type="slidenum">
              <a:rPr lang="en-US" altLang="zh-TW" noProof="0" smtClean="0"/>
              <a:pPr/>
              <a:t>65</a:t>
            </a:fld>
            <a:endParaRPr lang="zh-TW" altLang="en-US" noProof="0" dirty="0"/>
          </a:p>
        </p:txBody>
      </p:sp>
    </p:spTree>
    <p:extLst>
      <p:ext uri="{BB962C8B-B14F-4D97-AF65-F5344CB8AC3E}">
        <p14:creationId xmlns:p14="http://schemas.microsoft.com/office/powerpoint/2010/main" val="789302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標題投影片">
    <p:bg>
      <p:bgPr>
        <a:gradFill rotWithShape="1">
          <a:gsLst>
            <a:gs pos="0">
              <a:schemeClr val="bg2"/>
            </a:gs>
            <a:gs pos="62000">
              <a:schemeClr val="bg2">
                <a:tint val="92000"/>
                <a:shade val="66000"/>
                <a:satMod val="110000"/>
                <a:lumMod val="80000"/>
              </a:schemeClr>
            </a:gs>
            <a:gs pos="100000">
              <a:schemeClr val="accent3"/>
            </a:gs>
          </a:gsLst>
          <a:lin ang="5400000" scaled="0"/>
        </a:gradFill>
        <a:effectLst/>
      </p:bgPr>
    </p:bg>
    <p:spTree>
      <p:nvGrpSpPr>
        <p:cNvPr id="1" name=""/>
        <p:cNvGrpSpPr/>
        <p:nvPr/>
      </p:nvGrpSpPr>
      <p:grpSpPr>
        <a:xfrm>
          <a:off x="0" y="0"/>
          <a:ext cx="0" cy="0"/>
          <a:chOff x="0" y="0"/>
          <a:chExt cx="0" cy="0"/>
        </a:xfrm>
      </p:grpSpPr>
      <p:grpSp>
        <p:nvGrpSpPr>
          <p:cNvPr id="43" name="群組 42"/>
          <p:cNvGrpSpPr/>
          <p:nvPr/>
        </p:nvGrpSpPr>
        <p:grpSpPr bwMode="invGray">
          <a:xfrm>
            <a:off x="-509872" y="0"/>
            <a:ext cx="13243109" cy="6858000"/>
            <a:chOff x="-382404" y="0"/>
            <a:chExt cx="9932332" cy="6858000"/>
          </a:xfrm>
        </p:grpSpPr>
        <p:grpSp>
          <p:nvGrpSpPr>
            <p:cNvPr id="44" name="群組 44"/>
            <p:cNvGrpSpPr/>
            <p:nvPr/>
          </p:nvGrpSpPr>
          <p:grpSpPr bwMode="invGray">
            <a:xfrm>
              <a:off x="0" y="0"/>
              <a:ext cx="9144000" cy="6858000"/>
              <a:chOff x="0" y="0"/>
              <a:chExt cx="9144000" cy="6858000"/>
            </a:xfrm>
          </p:grpSpPr>
          <p:grpSp>
            <p:nvGrpSpPr>
              <p:cNvPr id="70" name="群組 4"/>
              <p:cNvGrpSpPr/>
              <p:nvPr/>
            </p:nvGrpSpPr>
            <p:grpSpPr bwMode="invGray">
              <a:xfrm>
                <a:off x="0" y="0"/>
                <a:ext cx="2514600" cy="6858000"/>
                <a:chOff x="0" y="0"/>
                <a:chExt cx="2514600" cy="6858000"/>
              </a:xfrm>
            </p:grpSpPr>
            <p:sp>
              <p:nvSpPr>
                <p:cNvPr id="115" name="矩形 114"/>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6"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7"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1" name="群組 5"/>
              <p:cNvGrpSpPr/>
              <p:nvPr/>
            </p:nvGrpSpPr>
            <p:grpSpPr bwMode="invGray">
              <a:xfrm>
                <a:off x="422910" y="0"/>
                <a:ext cx="2514600" cy="6858000"/>
                <a:chOff x="0" y="0"/>
                <a:chExt cx="2514600" cy="6858000"/>
              </a:xfrm>
            </p:grpSpPr>
            <p:sp>
              <p:nvSpPr>
                <p:cNvPr id="85" name="矩形 84"/>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6" name="矩形 85"/>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4" name="矩形 11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3" name="群組 9"/>
              <p:cNvGrpSpPr/>
              <p:nvPr/>
            </p:nvGrpSpPr>
            <p:grpSpPr bwMode="invGray">
              <a:xfrm rot="10800000">
                <a:off x="6629400" y="0"/>
                <a:ext cx="2514600" cy="6858000"/>
                <a:chOff x="0" y="0"/>
                <a:chExt cx="2514600" cy="6858000"/>
              </a:xfrm>
            </p:grpSpPr>
            <p:sp>
              <p:nvSpPr>
                <p:cNvPr id="78" name="矩形 77"/>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9" name="矩形 78"/>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1" name="矩形 80"/>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75" name="矩形 74"/>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6" name="矩形 75"/>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7" name="矩形 76"/>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5" name="手繪多邊形 44"/>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8" name="手繪多邊形 47"/>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9" name="手繪多邊形 48"/>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1" name="手繪多邊形 50"/>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2" name="手繪多邊形 51"/>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3" name="六邊形 52"/>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4" name="六邊形 53"/>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5" name="六邊形 54"/>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6" name="六邊形 55"/>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7" name="六邊形 56"/>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8" name="手繪多邊形 57"/>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9" name="六邊形 58"/>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0" name="六邊形 59"/>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1" name="六邊形 60"/>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2" name="六邊形 61"/>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3" name="六邊形 62"/>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4" name="六邊形 63"/>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5" name="六邊形 64"/>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6" name="六邊形 65"/>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7" name="六邊形 66"/>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8" name="手繪多邊形 67"/>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9" name="手繪多邊形 68"/>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6" name="矩形 45"/>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0" name="矩形 49"/>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9" name="矩形 88"/>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7" name="矩形 46"/>
          <p:cNvSpPr/>
          <p:nvPr/>
        </p:nvSpPr>
        <p:spPr bwMode="ltGray">
          <a:xfrm>
            <a:off x="6198795" y="-21511"/>
            <a:ext cx="46736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ctrTitle"/>
          </p:nvPr>
        </p:nvSpPr>
        <p:spPr>
          <a:xfrm>
            <a:off x="6311154" y="2708476"/>
            <a:ext cx="4417807" cy="1702160"/>
          </a:xfrm>
        </p:spPr>
        <p:txBody>
          <a:bodyPr rtlCol="0">
            <a:normAutofit/>
          </a:bodyPr>
          <a:lstStyle>
            <a:lvl1pPr>
              <a:defRPr sz="3600"/>
            </a:lvl1pPr>
          </a:lstStyle>
          <a:p>
            <a:pPr rtl="0"/>
            <a:r>
              <a:rPr lang="zh-TW" altLang="en-US"/>
              <a:t>按一下以編輯母片標題樣式</a:t>
            </a:r>
            <a:endParaRPr lang="zh-TW" altLang="en-US" dirty="0"/>
          </a:p>
        </p:txBody>
      </p:sp>
      <p:sp>
        <p:nvSpPr>
          <p:cNvPr id="8" name="圖片預留位置 7" descr="要新增影像的空白預留位置。按一下預留位置，然後選取您要新增的影像"/>
          <p:cNvSpPr>
            <a:spLocks noGrp="1"/>
          </p:cNvSpPr>
          <p:nvPr>
            <p:ph type="pic" sz="quarter" idx="13" hasCustomPrompt="1"/>
          </p:nvPr>
        </p:nvSpPr>
        <p:spPr>
          <a:xfrm>
            <a:off x="1195939" y="2695635"/>
            <a:ext cx="4414838" cy="3551578"/>
          </a:xfrm>
        </p:spPr>
        <p:txBody>
          <a:bodyPr rtlCol="0"/>
          <a:lstStyle>
            <a:lvl1pPr marL="68580" indent="0">
              <a:buNone/>
              <a:defRPr/>
            </a:lvl1pPr>
          </a:lstStyle>
          <a:p>
            <a:pPr rtl="0"/>
            <a:r>
              <a:rPr lang="zh-TW" altLang="en-US" dirty="0"/>
              <a:t>在這裡插入產品相片</a:t>
            </a:r>
          </a:p>
        </p:txBody>
      </p:sp>
      <p:sp>
        <p:nvSpPr>
          <p:cNvPr id="3" name="副標題 2"/>
          <p:cNvSpPr>
            <a:spLocks noGrp="1"/>
          </p:cNvSpPr>
          <p:nvPr>
            <p:ph type="subTitle" idx="1"/>
          </p:nvPr>
        </p:nvSpPr>
        <p:spPr>
          <a:xfrm>
            <a:off x="6311154" y="4421081"/>
            <a:ext cx="4413071" cy="1260629"/>
          </a:xfrm>
        </p:spPr>
        <p:txBody>
          <a:bodyPr rtlCol="0">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a:t>按一下以編輯母片副標題樣式</a:t>
            </a:r>
            <a:endParaRPr lang="zh-TW" altLang="en-US" dirty="0"/>
          </a:p>
        </p:txBody>
      </p:sp>
      <p:sp>
        <p:nvSpPr>
          <p:cNvPr id="6" name="投影片編號預留位置 5"/>
          <p:cNvSpPr>
            <a:spLocks noGrp="1"/>
          </p:cNvSpPr>
          <p:nvPr>
            <p:ph type="sldNum" sz="quarter" idx="12"/>
          </p:nvPr>
        </p:nvSpPr>
        <p:spPr>
          <a:xfrm>
            <a:off x="6198795" y="5719967"/>
            <a:ext cx="858221" cy="365125"/>
          </a:xfrm>
        </p:spPr>
        <p:txBody>
          <a:bodyPr rtlCol="0"/>
          <a:lstStyle>
            <a:lvl1pPr>
              <a:defRPr>
                <a:solidFill>
                  <a:schemeClr val="accent1">
                    <a:lumMod val="50000"/>
                  </a:schemeClr>
                </a:solidFill>
              </a:defRPr>
            </a:lvl1pPr>
          </a:lstStyle>
          <a:p>
            <a:pPr rtl="0"/>
            <a:fld id="{401CF334-2D5C-4859-84A6-CA7E6E43FAEB}" type="slidenum">
              <a:rPr lang="en-US" altLang="zh-TW" smtClean="0"/>
              <a:pPr/>
              <a:t>‹#›</a:t>
            </a:fld>
            <a:endParaRPr lang="zh-TW" altLang="en-US" dirty="0"/>
          </a:p>
        </p:txBody>
      </p:sp>
      <p:sp>
        <p:nvSpPr>
          <p:cNvPr id="5" name="頁尾預留位置 4"/>
          <p:cNvSpPr>
            <a:spLocks noGrp="1"/>
          </p:cNvSpPr>
          <p:nvPr>
            <p:ph type="ftr" sz="quarter" idx="11"/>
          </p:nvPr>
        </p:nvSpPr>
        <p:spPr>
          <a:xfrm>
            <a:off x="7071360" y="5719967"/>
            <a:ext cx="3775456" cy="365125"/>
          </a:xfrm>
        </p:spPr>
        <p:txBody>
          <a:bodyPr rtlCol="0">
            <a:normAutofit/>
          </a:bodyPr>
          <a:lstStyle>
            <a:lvl1pPr>
              <a:defRPr>
                <a:solidFill>
                  <a:schemeClr val="accent1">
                    <a:lumMod val="50000"/>
                  </a:schemeClr>
                </a:solidFill>
              </a:defRPr>
            </a:lvl1pPr>
          </a:lstStyle>
          <a:p>
            <a:pPr rtl="0"/>
            <a:r>
              <a:rPr lang="zh-TW" altLang="en-US" dirty="0"/>
              <a:t>新增頁尾</a:t>
            </a:r>
          </a:p>
        </p:txBody>
      </p:sp>
      <p:sp>
        <p:nvSpPr>
          <p:cNvPr id="4" name="日期預留位置 3"/>
          <p:cNvSpPr>
            <a:spLocks noGrp="1"/>
          </p:cNvSpPr>
          <p:nvPr>
            <p:ph type="dt" sz="half" idx="10"/>
          </p:nvPr>
        </p:nvSpPr>
        <p:spPr>
          <a:xfrm>
            <a:off x="6318325" y="1516829"/>
            <a:ext cx="2844800" cy="750981"/>
          </a:xfrm>
        </p:spPr>
        <p:txBody>
          <a:bodyPr rtlCol="0" anchor="b"/>
          <a:lstStyle>
            <a:lvl1pPr algn="l">
              <a:defRPr sz="2400"/>
            </a:lvl1pPr>
          </a:lstStyle>
          <a:p>
            <a:fld id="{2AD1079C-590A-49A2-B2FE-C3CF40B64833}" type="datetime2">
              <a:rPr lang="zh-TW" altLang="en-US" smtClean="0"/>
              <a:pPr/>
              <a:t>2020年8月5日</a:t>
            </a:fld>
            <a:endParaRPr lang="zh-TW" altLang="en-US" dirty="0"/>
          </a:p>
        </p:txBody>
      </p:sp>
    </p:spTree>
    <p:extLst>
      <p:ext uri="{BB962C8B-B14F-4D97-AF65-F5344CB8AC3E}">
        <p14:creationId xmlns:p14="http://schemas.microsoft.com/office/powerpoint/2010/main" val="40354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直排文字預留位置 2"/>
          <p:cNvSpPr>
            <a:spLocks noGrp="1"/>
          </p:cNvSpPr>
          <p:nvPr>
            <p:ph type="body" orient="vert" idx="1"/>
          </p:nvPr>
        </p:nvSpPr>
        <p:spPr/>
        <p:txBody>
          <a:bodyPr vert="eaVert"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頁尾預留位置 4"/>
          <p:cNvSpPr>
            <a:spLocks noGrp="1"/>
          </p:cNvSpPr>
          <p:nvPr>
            <p:ph type="ftr" sz="quarter" idx="11"/>
          </p:nvPr>
        </p:nvSpPr>
        <p:spPr/>
        <p:txBody>
          <a:bodyPr rtlCol="0"/>
          <a:lstStyle/>
          <a:p>
            <a:pPr rtl="0"/>
            <a:endParaRPr lang="zh-TW" altLang="en-US" dirty="0"/>
          </a:p>
        </p:txBody>
      </p:sp>
      <p:sp>
        <p:nvSpPr>
          <p:cNvPr id="6" name="投影片編號預留位置 5"/>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4" name="日期預留位置 3"/>
          <p:cNvSpPr>
            <a:spLocks noGrp="1"/>
          </p:cNvSpPr>
          <p:nvPr>
            <p:ph type="dt" sz="half" idx="10"/>
          </p:nvPr>
        </p:nvSpPr>
        <p:spPr/>
        <p:txBody>
          <a:bodyPr rtlCol="0"/>
          <a:lstStyle>
            <a:lvl1pPr>
              <a:defRPr/>
            </a:lvl1pPr>
          </a:lstStyle>
          <a:p>
            <a:fld id="{6AC30A67-4B13-4AA9-A12B-B3354BD2F635}" type="datetime2">
              <a:rPr lang="zh-TW" altLang="en-US" smtClean="0"/>
              <a:pPr/>
              <a:t>2020年8月5日</a:t>
            </a:fld>
            <a:endParaRPr lang="zh-TW" altLang="en-US" dirty="0"/>
          </a:p>
        </p:txBody>
      </p:sp>
    </p:spTree>
    <p:extLst>
      <p:ext uri="{BB962C8B-B14F-4D97-AF65-F5344CB8AC3E}">
        <p14:creationId xmlns:p14="http://schemas.microsoft.com/office/powerpoint/2010/main" val="385731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1" y="1030147"/>
            <a:ext cx="1979271" cy="4780344"/>
          </a:xfrm>
        </p:spPr>
        <p:txBody>
          <a:bodyPr vert="eaVert" rtlCol="0" anchor="ctr"/>
          <a:lstStyle/>
          <a:p>
            <a:pPr rtl="0"/>
            <a:r>
              <a:rPr lang="zh-TW" altLang="en-US"/>
              <a:t>按一下以編輯母片標題樣式</a:t>
            </a:r>
            <a:endParaRPr lang="zh-TW" altLang="en-US" dirty="0"/>
          </a:p>
        </p:txBody>
      </p:sp>
      <p:sp>
        <p:nvSpPr>
          <p:cNvPr id="3" name="直排文字預留位置 2"/>
          <p:cNvSpPr>
            <a:spLocks noGrp="1"/>
          </p:cNvSpPr>
          <p:nvPr>
            <p:ph type="body" orient="vert" idx="1"/>
          </p:nvPr>
        </p:nvSpPr>
        <p:spPr>
          <a:xfrm>
            <a:off x="1404395" y="1030147"/>
            <a:ext cx="7231605" cy="4780344"/>
          </a:xfrm>
        </p:spPr>
        <p:txBody>
          <a:bodyPr vert="eaVert"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頁尾預留位置 4"/>
          <p:cNvSpPr>
            <a:spLocks noGrp="1"/>
          </p:cNvSpPr>
          <p:nvPr>
            <p:ph type="ftr" sz="quarter" idx="11"/>
          </p:nvPr>
        </p:nvSpPr>
        <p:spPr/>
        <p:txBody>
          <a:bodyPr rtlCol="0"/>
          <a:lstStyle/>
          <a:p>
            <a:pPr rtl="0"/>
            <a:endParaRPr lang="zh-TW" altLang="en-US" dirty="0"/>
          </a:p>
        </p:txBody>
      </p:sp>
      <p:sp>
        <p:nvSpPr>
          <p:cNvPr id="6" name="投影片編號預留位置 5"/>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4" name="日期預留位置 3"/>
          <p:cNvSpPr>
            <a:spLocks noGrp="1"/>
          </p:cNvSpPr>
          <p:nvPr>
            <p:ph type="dt" sz="half" idx="10"/>
          </p:nvPr>
        </p:nvSpPr>
        <p:spPr/>
        <p:txBody>
          <a:bodyPr rtlCol="0"/>
          <a:lstStyle>
            <a:lvl1pPr>
              <a:defRPr/>
            </a:lvl1pPr>
          </a:lstStyle>
          <a:p>
            <a:fld id="{73D6DC29-063A-4817-BFF7-494E54B15907}" type="datetime2">
              <a:rPr lang="zh-TW" altLang="en-US" smtClean="0"/>
              <a:pPr/>
              <a:t>2020年8月5日</a:t>
            </a:fld>
            <a:endParaRPr lang="zh-TW" altLang="en-US" dirty="0"/>
          </a:p>
        </p:txBody>
      </p:sp>
    </p:spTree>
    <p:extLst>
      <p:ext uri="{BB962C8B-B14F-4D97-AF65-F5344CB8AC3E}">
        <p14:creationId xmlns:p14="http://schemas.microsoft.com/office/powerpoint/2010/main" val="37812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3" name="內容預留位置 2"/>
          <p:cNvSpPr>
            <a:spLocks noGrp="1"/>
          </p:cNvSpPr>
          <p:nvPr>
            <p:ph idx="1"/>
          </p:nvPr>
        </p:nvSpPr>
        <p:spPr/>
        <p:txBody>
          <a:bodyPr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頁尾預留位置 4"/>
          <p:cNvSpPr>
            <a:spLocks noGrp="1"/>
          </p:cNvSpPr>
          <p:nvPr>
            <p:ph type="ftr" sz="quarter" idx="11"/>
          </p:nvPr>
        </p:nvSpPr>
        <p:spPr/>
        <p:txBody>
          <a:bodyPr rtlCol="0"/>
          <a:lstStyle/>
          <a:p>
            <a:pPr rtl="0"/>
            <a:r>
              <a:rPr lang="zh-TW" altLang="en-US" dirty="0"/>
              <a:t>新增頁尾</a:t>
            </a:r>
          </a:p>
        </p:txBody>
      </p:sp>
      <p:sp>
        <p:nvSpPr>
          <p:cNvPr id="6" name="投影片編號預留位置 5"/>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4" name="日期預留位置 3"/>
          <p:cNvSpPr>
            <a:spLocks noGrp="1"/>
          </p:cNvSpPr>
          <p:nvPr>
            <p:ph type="dt" sz="half" idx="10"/>
          </p:nvPr>
        </p:nvSpPr>
        <p:spPr/>
        <p:txBody>
          <a:bodyPr rtlCol="0"/>
          <a:lstStyle>
            <a:lvl1pPr>
              <a:defRPr/>
            </a:lvl1pPr>
          </a:lstStyle>
          <a:p>
            <a:fld id="{AEE52893-8005-44D6-83C5-4798BA0054A6}" type="datetime2">
              <a:rPr lang="zh-TW" altLang="en-US" smtClean="0"/>
              <a:pPr/>
              <a:t>2020年8月5日</a:t>
            </a:fld>
            <a:endParaRPr lang="zh-TW" altLang="en-US" dirty="0"/>
          </a:p>
        </p:txBody>
      </p:sp>
    </p:spTree>
    <p:extLst>
      <p:ext uri="{BB962C8B-B14F-4D97-AF65-F5344CB8AC3E}">
        <p14:creationId xmlns:p14="http://schemas.microsoft.com/office/powerpoint/2010/main" val="196381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678194" y="2900830"/>
            <a:ext cx="8849957" cy="1362075"/>
          </a:xfrm>
        </p:spPr>
        <p:txBody>
          <a:bodyPr rtlCol="0" anchor="b"/>
          <a:lstStyle>
            <a:lvl1pPr algn="l">
              <a:defRPr sz="4000" b="0" cap="none" baseline="0"/>
            </a:lvl1pPr>
          </a:lstStyle>
          <a:p>
            <a:pPr rtl="0"/>
            <a:r>
              <a:rPr lang="zh-TW" altLang="en-US"/>
              <a:t>按一下以編輯母片標題樣式</a:t>
            </a:r>
            <a:endParaRPr lang="zh-TW" altLang="en-US" dirty="0"/>
          </a:p>
        </p:txBody>
      </p:sp>
      <p:sp>
        <p:nvSpPr>
          <p:cNvPr id="3" name="文字預留位置 2"/>
          <p:cNvSpPr>
            <a:spLocks noGrp="1"/>
          </p:cNvSpPr>
          <p:nvPr>
            <p:ph type="body" idx="1"/>
          </p:nvPr>
        </p:nvSpPr>
        <p:spPr>
          <a:xfrm>
            <a:off x="1678194" y="4267201"/>
            <a:ext cx="8849956" cy="1520413"/>
          </a:xfrm>
        </p:spPr>
        <p:txBody>
          <a:bodyPr rtlCol="0"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編輯母片文字樣式</a:t>
            </a:r>
          </a:p>
        </p:txBody>
      </p:sp>
      <p:sp>
        <p:nvSpPr>
          <p:cNvPr id="5" name="頁尾預留位置 4"/>
          <p:cNvSpPr>
            <a:spLocks noGrp="1"/>
          </p:cNvSpPr>
          <p:nvPr>
            <p:ph type="ftr" sz="quarter" idx="11"/>
          </p:nvPr>
        </p:nvSpPr>
        <p:spPr/>
        <p:txBody>
          <a:bodyPr rtlCol="0"/>
          <a:lstStyle/>
          <a:p>
            <a:pPr rtl="0"/>
            <a:r>
              <a:rPr lang="zh-TW" altLang="en-US" dirty="0"/>
              <a:t>新增頁尾</a:t>
            </a:r>
          </a:p>
        </p:txBody>
      </p:sp>
      <p:sp>
        <p:nvSpPr>
          <p:cNvPr id="6" name="投影片編號預留位置 5"/>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4" name="日期預留位置 3"/>
          <p:cNvSpPr>
            <a:spLocks noGrp="1"/>
          </p:cNvSpPr>
          <p:nvPr>
            <p:ph type="dt" sz="half" idx="10"/>
          </p:nvPr>
        </p:nvSpPr>
        <p:spPr/>
        <p:txBody>
          <a:bodyPr rtlCol="0"/>
          <a:lstStyle>
            <a:lvl1pPr>
              <a:defRPr/>
            </a:lvl1pPr>
          </a:lstStyle>
          <a:p>
            <a:fld id="{94F8543A-297C-4F14-A629-FA3BC1997EAF}" type="datetime2">
              <a:rPr lang="zh-TW" altLang="en-US" smtClean="0"/>
              <a:pPr/>
              <a:t>2020年8月5日</a:t>
            </a:fld>
            <a:endParaRPr lang="zh-TW" altLang="en-US" dirty="0"/>
          </a:p>
        </p:txBody>
      </p:sp>
    </p:spTree>
    <p:extLst>
      <p:ext uri="{BB962C8B-B14F-4D97-AF65-F5344CB8AC3E}">
        <p14:creationId xmlns:p14="http://schemas.microsoft.com/office/powerpoint/2010/main" val="39930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9" name="內容預留位置 8"/>
          <p:cNvSpPr>
            <a:spLocks noGrp="1"/>
          </p:cNvSpPr>
          <p:nvPr>
            <p:ph sz="quarter" idx="13"/>
          </p:nvPr>
        </p:nvSpPr>
        <p:spPr>
          <a:xfrm>
            <a:off x="1389888" y="2313432"/>
            <a:ext cx="4559808" cy="3493008"/>
          </a:xfrm>
        </p:spPr>
        <p:txBody>
          <a:bodyPr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11" name="內容預留位置 10"/>
          <p:cNvSpPr>
            <a:spLocks noGrp="1"/>
          </p:cNvSpPr>
          <p:nvPr>
            <p:ph sz="quarter" idx="14"/>
          </p:nvPr>
        </p:nvSpPr>
        <p:spPr>
          <a:xfrm>
            <a:off x="6193536" y="2313431"/>
            <a:ext cx="4559808" cy="3493008"/>
          </a:xfrm>
        </p:spPr>
        <p:txBody>
          <a:bodyPr rtlCol="0"/>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6" name="頁尾預留位置 5"/>
          <p:cNvSpPr>
            <a:spLocks noGrp="1"/>
          </p:cNvSpPr>
          <p:nvPr>
            <p:ph type="ftr" sz="quarter" idx="11"/>
          </p:nvPr>
        </p:nvSpPr>
        <p:spPr/>
        <p:txBody>
          <a:bodyPr rtlCol="0"/>
          <a:lstStyle/>
          <a:p>
            <a:pPr rtl="0"/>
            <a:r>
              <a:rPr lang="zh-TW" altLang="en-US" dirty="0"/>
              <a:t>新增頁尾</a:t>
            </a:r>
          </a:p>
        </p:txBody>
      </p:sp>
      <p:sp>
        <p:nvSpPr>
          <p:cNvPr id="7" name="投影片編號預留位置 6"/>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5" name="日期預留位置 4"/>
          <p:cNvSpPr>
            <a:spLocks noGrp="1"/>
          </p:cNvSpPr>
          <p:nvPr>
            <p:ph type="dt" sz="half" idx="10"/>
          </p:nvPr>
        </p:nvSpPr>
        <p:spPr/>
        <p:txBody>
          <a:bodyPr rtlCol="0"/>
          <a:lstStyle>
            <a:lvl1pPr>
              <a:defRPr/>
            </a:lvl1pPr>
          </a:lstStyle>
          <a:p>
            <a:fld id="{49E8DD4E-6F0F-49CB-A8E2-CA054CC213A7}" type="datetime2">
              <a:rPr lang="zh-TW" altLang="en-US" smtClean="0"/>
              <a:pPr/>
              <a:t>2020年8月5日</a:t>
            </a:fld>
            <a:endParaRPr lang="zh-TW" altLang="en-US" dirty="0"/>
          </a:p>
        </p:txBody>
      </p:sp>
    </p:spTree>
    <p:extLst>
      <p:ext uri="{BB962C8B-B14F-4D97-AF65-F5344CB8AC3E}">
        <p14:creationId xmlns:p14="http://schemas.microsoft.com/office/powerpoint/2010/main" val="56945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ltLang="en-US"/>
              <a:t>按一下以編輯母片標題樣式</a:t>
            </a:r>
            <a:endParaRPr lang="zh-TW" altLang="en-US" dirty="0"/>
          </a:p>
        </p:txBody>
      </p:sp>
      <p:sp>
        <p:nvSpPr>
          <p:cNvPr id="3" name="文字預留位置 2"/>
          <p:cNvSpPr>
            <a:spLocks noGrp="1"/>
          </p:cNvSpPr>
          <p:nvPr>
            <p:ph type="body" idx="1"/>
          </p:nvPr>
        </p:nvSpPr>
        <p:spPr>
          <a:xfrm>
            <a:off x="1388961" y="2316009"/>
            <a:ext cx="4570051" cy="639762"/>
          </a:xfrm>
        </p:spPr>
        <p:txBody>
          <a:bodyPr rtlCol="0" anchor="b"/>
          <a:lstStyle>
            <a:lvl1pPr marL="0" indent="0">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編輯母片文字樣式</a:t>
            </a:r>
          </a:p>
        </p:txBody>
      </p:sp>
      <p:sp>
        <p:nvSpPr>
          <p:cNvPr id="4" name="內容預留位置 3"/>
          <p:cNvSpPr>
            <a:spLocks noGrp="1"/>
          </p:cNvSpPr>
          <p:nvPr>
            <p:ph sz="half" idx="2"/>
          </p:nvPr>
        </p:nvSpPr>
        <p:spPr>
          <a:xfrm>
            <a:off x="1388961" y="2974695"/>
            <a:ext cx="4559808" cy="2835797"/>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5" name="文字預留位置 4"/>
          <p:cNvSpPr>
            <a:spLocks noGrp="1"/>
          </p:cNvSpPr>
          <p:nvPr>
            <p:ph type="body" sz="quarter" idx="3"/>
          </p:nvPr>
        </p:nvSpPr>
        <p:spPr>
          <a:xfrm>
            <a:off x="6198796" y="2316010"/>
            <a:ext cx="4557944" cy="639762"/>
          </a:xfrm>
        </p:spPr>
        <p:txBody>
          <a:bodyPr rtlCol="0" anchor="b"/>
          <a:lstStyle>
            <a:lvl1pPr marL="0" indent="0">
              <a:buNone/>
              <a:defRPr sz="2400" b="1">
                <a:solidFill>
                  <a:schemeClr val="accent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編輯母片文字樣式</a:t>
            </a:r>
          </a:p>
        </p:txBody>
      </p:sp>
      <p:sp>
        <p:nvSpPr>
          <p:cNvPr id="6" name="內容預留位置 5"/>
          <p:cNvSpPr>
            <a:spLocks noGrp="1"/>
          </p:cNvSpPr>
          <p:nvPr>
            <p:ph sz="quarter" idx="4"/>
          </p:nvPr>
        </p:nvSpPr>
        <p:spPr>
          <a:xfrm>
            <a:off x="6193536" y="2974695"/>
            <a:ext cx="4559808" cy="2835797"/>
          </a:xfrm>
        </p:spPr>
        <p:txBody>
          <a:bodyPr rtlCol="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8" name="頁尾預留位置 7"/>
          <p:cNvSpPr>
            <a:spLocks noGrp="1"/>
          </p:cNvSpPr>
          <p:nvPr>
            <p:ph type="ftr" sz="quarter" idx="11"/>
          </p:nvPr>
        </p:nvSpPr>
        <p:spPr/>
        <p:txBody>
          <a:bodyPr rtlCol="0"/>
          <a:lstStyle/>
          <a:p>
            <a:pPr rtl="0"/>
            <a:r>
              <a:rPr lang="zh-TW" altLang="en-US" dirty="0"/>
              <a:t>新增頁尾</a:t>
            </a:r>
          </a:p>
        </p:txBody>
      </p:sp>
      <p:sp>
        <p:nvSpPr>
          <p:cNvPr id="9" name="投影片編號預留位置 8"/>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7" name="日期預留位置 6"/>
          <p:cNvSpPr>
            <a:spLocks noGrp="1"/>
          </p:cNvSpPr>
          <p:nvPr>
            <p:ph type="dt" sz="half" idx="10"/>
          </p:nvPr>
        </p:nvSpPr>
        <p:spPr/>
        <p:txBody>
          <a:bodyPr rtlCol="0"/>
          <a:lstStyle>
            <a:lvl1pPr>
              <a:defRPr/>
            </a:lvl1pPr>
          </a:lstStyle>
          <a:p>
            <a:fld id="{C0677B46-786B-4264-BA86-702B421CC88D}" type="datetime2">
              <a:rPr lang="zh-TW" altLang="en-US" smtClean="0"/>
              <a:pPr/>
              <a:t>2020年8月5日</a:t>
            </a:fld>
            <a:endParaRPr lang="zh-TW" altLang="en-US" dirty="0"/>
          </a:p>
        </p:txBody>
      </p:sp>
    </p:spTree>
    <p:extLst>
      <p:ext uri="{BB962C8B-B14F-4D97-AF65-F5344CB8AC3E}">
        <p14:creationId xmlns:p14="http://schemas.microsoft.com/office/powerpoint/2010/main" val="42415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zh-TW" altLang="en-US" dirty="0"/>
          </a:p>
        </p:txBody>
      </p:sp>
      <p:sp>
        <p:nvSpPr>
          <p:cNvPr id="4" name="頁尾預留位置 3"/>
          <p:cNvSpPr>
            <a:spLocks noGrp="1"/>
          </p:cNvSpPr>
          <p:nvPr>
            <p:ph type="ftr" sz="quarter" idx="11"/>
          </p:nvPr>
        </p:nvSpPr>
        <p:spPr/>
        <p:txBody>
          <a:bodyPr rtlCol="0"/>
          <a:lstStyle/>
          <a:p>
            <a:pPr rtl="0"/>
            <a:r>
              <a:rPr lang="zh-TW" altLang="en-US" dirty="0"/>
              <a:t>新增頁尾</a:t>
            </a:r>
          </a:p>
        </p:txBody>
      </p:sp>
      <p:sp>
        <p:nvSpPr>
          <p:cNvPr id="5" name="投影片編號預留位置 4"/>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3" name="日期預留位置 2"/>
          <p:cNvSpPr>
            <a:spLocks noGrp="1"/>
          </p:cNvSpPr>
          <p:nvPr>
            <p:ph type="dt" sz="half" idx="10"/>
          </p:nvPr>
        </p:nvSpPr>
        <p:spPr/>
        <p:txBody>
          <a:bodyPr rtlCol="0"/>
          <a:lstStyle>
            <a:lvl1pPr>
              <a:defRPr/>
            </a:lvl1pPr>
          </a:lstStyle>
          <a:p>
            <a:fld id="{A5E77BA0-474D-4870-B5A8-D83460F9F227}" type="datetime2">
              <a:rPr lang="zh-TW" altLang="en-US" smtClean="0"/>
              <a:pPr/>
              <a:t>2020年8月5日</a:t>
            </a:fld>
            <a:endParaRPr lang="zh-TW" altLang="en-US" dirty="0"/>
          </a:p>
        </p:txBody>
      </p:sp>
    </p:spTree>
    <p:extLst>
      <p:ext uri="{BB962C8B-B14F-4D97-AF65-F5344CB8AC3E}">
        <p14:creationId xmlns:p14="http://schemas.microsoft.com/office/powerpoint/2010/main" val="188221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頁尾預留位置 2"/>
          <p:cNvSpPr>
            <a:spLocks noGrp="1"/>
          </p:cNvSpPr>
          <p:nvPr>
            <p:ph type="ftr" sz="quarter" idx="11"/>
          </p:nvPr>
        </p:nvSpPr>
        <p:spPr/>
        <p:txBody>
          <a:bodyPr rtlCol="0"/>
          <a:lstStyle/>
          <a:p>
            <a:pPr rtl="0"/>
            <a:r>
              <a:rPr lang="zh-TW" altLang="en-US" dirty="0"/>
              <a:t>新增頁尾</a:t>
            </a:r>
          </a:p>
        </p:txBody>
      </p:sp>
      <p:sp>
        <p:nvSpPr>
          <p:cNvPr id="4" name="投影片編號預留位置 3"/>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2" name="日期預留位置 1"/>
          <p:cNvSpPr>
            <a:spLocks noGrp="1"/>
          </p:cNvSpPr>
          <p:nvPr>
            <p:ph type="dt" sz="half" idx="10"/>
          </p:nvPr>
        </p:nvSpPr>
        <p:spPr/>
        <p:txBody>
          <a:bodyPr rtlCol="0"/>
          <a:lstStyle>
            <a:lvl1pPr>
              <a:defRPr/>
            </a:lvl1pPr>
          </a:lstStyle>
          <a:p>
            <a:fld id="{D20BE348-8305-4FC9-8DDD-6FF5BD4E828A}" type="datetime2">
              <a:rPr lang="zh-TW" altLang="en-US" smtClean="0"/>
              <a:pPr/>
              <a:t>2020年8月5日</a:t>
            </a:fld>
            <a:endParaRPr lang="zh-TW" altLang="en-US" dirty="0"/>
          </a:p>
        </p:txBody>
      </p:sp>
    </p:spTree>
    <p:extLst>
      <p:ext uri="{BB962C8B-B14F-4D97-AF65-F5344CB8AC3E}">
        <p14:creationId xmlns:p14="http://schemas.microsoft.com/office/powerpoint/2010/main" val="169213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grpSp>
        <p:nvGrpSpPr>
          <p:cNvPr id="44" name="群組 43"/>
          <p:cNvGrpSpPr/>
          <p:nvPr/>
        </p:nvGrpSpPr>
        <p:grpSpPr bwMode="invGray">
          <a:xfrm>
            <a:off x="-509872" y="0"/>
            <a:ext cx="13243109" cy="6858000"/>
            <a:chOff x="-382404" y="0"/>
            <a:chExt cx="9932332" cy="6858000"/>
          </a:xfrm>
        </p:grpSpPr>
        <p:grpSp>
          <p:nvGrpSpPr>
            <p:cNvPr id="45" name="群組 44"/>
            <p:cNvGrpSpPr/>
            <p:nvPr/>
          </p:nvGrpSpPr>
          <p:grpSpPr bwMode="invGray">
            <a:xfrm>
              <a:off x="0" y="0"/>
              <a:ext cx="9144000" cy="6858000"/>
              <a:chOff x="0" y="0"/>
              <a:chExt cx="9144000" cy="6858000"/>
            </a:xfrm>
          </p:grpSpPr>
          <p:grpSp>
            <p:nvGrpSpPr>
              <p:cNvPr id="72" name="群組 4"/>
              <p:cNvGrpSpPr/>
              <p:nvPr/>
            </p:nvGrpSpPr>
            <p:grpSpPr bwMode="invGray">
              <a:xfrm>
                <a:off x="0" y="0"/>
                <a:ext cx="2514600" cy="6858000"/>
                <a:chOff x="0" y="0"/>
                <a:chExt cx="2514600" cy="6858000"/>
              </a:xfrm>
            </p:grpSpPr>
            <p:sp>
              <p:nvSpPr>
                <p:cNvPr id="84" name="矩形 83"/>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5"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6"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3" name="群組 5"/>
              <p:cNvGrpSpPr/>
              <p:nvPr/>
            </p:nvGrpSpPr>
            <p:grpSpPr bwMode="invGray">
              <a:xfrm>
                <a:off x="422910" y="0"/>
                <a:ext cx="2514600" cy="6858000"/>
                <a:chOff x="0" y="0"/>
                <a:chExt cx="2514600" cy="6858000"/>
              </a:xfrm>
            </p:grpSpPr>
            <p:sp>
              <p:nvSpPr>
                <p:cNvPr id="81" name="矩形 80"/>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2" name="矩形 81"/>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3" name="矩形 82"/>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4" name="群組 9"/>
              <p:cNvGrpSpPr/>
              <p:nvPr/>
            </p:nvGrpSpPr>
            <p:grpSpPr bwMode="invGray">
              <a:xfrm rot="10800000">
                <a:off x="6629400" y="0"/>
                <a:ext cx="2514600" cy="6858000"/>
                <a:chOff x="0" y="0"/>
                <a:chExt cx="2514600" cy="6858000"/>
              </a:xfrm>
            </p:grpSpPr>
            <p:sp>
              <p:nvSpPr>
                <p:cNvPr id="78" name="矩形 77"/>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9" name="矩形 78"/>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0" name="矩形 79"/>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75" name="矩形 74"/>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6" name="矩形 75"/>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7" name="矩形 76"/>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7" name="手繪多邊形 46"/>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8" name="手繪多邊形 47"/>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9" name="手繪多邊形 48"/>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0" name="手繪多邊形 49"/>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1" name="手繪多邊形 50"/>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2" name="六邊形 51"/>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3" name="六邊形 52"/>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4" name="六邊形 53"/>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5" name="六邊形 54"/>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6" name="六邊形 55"/>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9" name="手繪多邊形 58"/>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0" name="六邊形 59"/>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2" name="六邊形 61"/>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3" name="六邊形 62"/>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4" name="六邊形 63"/>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5" name="六邊形 64"/>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6" name="六邊形 65"/>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7" name="六邊形 66"/>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8" name="六邊形 67"/>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9" name="六邊形 68"/>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0" name="手繪多邊形 69"/>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1" name="手繪多邊形 70"/>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6" name="矩形 45"/>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7" name="矩形 56"/>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8" name="矩形 57"/>
          <p:cNvSpPr/>
          <p:nvPr/>
        </p:nvSpPr>
        <p:spPr>
          <a:xfrm>
            <a:off x="1207429" y="601884"/>
            <a:ext cx="4749676"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1" name="矩形 60"/>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a:xfrm>
            <a:off x="6319777" y="2657435"/>
            <a:ext cx="4406096" cy="1463153"/>
          </a:xfrm>
        </p:spPr>
        <p:txBody>
          <a:bodyPr rtlCol="0" anchor="b">
            <a:normAutofit/>
          </a:bodyPr>
          <a:lstStyle>
            <a:lvl1pPr algn="l">
              <a:defRPr sz="2800" b="0" spc="-40" baseline="0"/>
            </a:lvl1pPr>
          </a:lstStyle>
          <a:p>
            <a:pPr rtl="0"/>
            <a:r>
              <a:rPr lang="zh-TW" altLang="en-US"/>
              <a:t>按一下以編輯母片標題樣式</a:t>
            </a:r>
            <a:endParaRPr lang="zh-TW" altLang="en-US" dirty="0"/>
          </a:p>
        </p:txBody>
      </p:sp>
      <p:sp>
        <p:nvSpPr>
          <p:cNvPr id="3" name="內容預留位置 2"/>
          <p:cNvSpPr>
            <a:spLocks noGrp="1"/>
          </p:cNvSpPr>
          <p:nvPr>
            <p:ph idx="1"/>
          </p:nvPr>
        </p:nvSpPr>
        <p:spPr>
          <a:xfrm>
            <a:off x="1527859" y="856527"/>
            <a:ext cx="4120587" cy="5150734"/>
          </a:xfrm>
        </p:spPr>
        <p:txBody>
          <a:bodyPr rtlCol="0"/>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rtl="0"/>
            <a:r>
              <a:rPr lang="zh-TW" altLang="en-US"/>
              <a:t>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zh-TW" altLang="en-US" dirty="0"/>
          </a:p>
        </p:txBody>
      </p:sp>
      <p:sp>
        <p:nvSpPr>
          <p:cNvPr id="4" name="文字預留位置 3"/>
          <p:cNvSpPr>
            <a:spLocks noGrp="1"/>
          </p:cNvSpPr>
          <p:nvPr>
            <p:ph type="body" sz="half" idx="2"/>
          </p:nvPr>
        </p:nvSpPr>
        <p:spPr>
          <a:xfrm>
            <a:off x="6315456" y="4136994"/>
            <a:ext cx="4398379" cy="1517904"/>
          </a:xfrm>
        </p:spPr>
        <p:txBody>
          <a:bodyPr rtlCol="0">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編輯母片文字樣式</a:t>
            </a:r>
          </a:p>
        </p:txBody>
      </p:sp>
      <p:sp>
        <p:nvSpPr>
          <p:cNvPr id="6" name="頁尾預留位置 5"/>
          <p:cNvSpPr>
            <a:spLocks noGrp="1"/>
          </p:cNvSpPr>
          <p:nvPr>
            <p:ph type="ftr" sz="quarter" idx="11"/>
          </p:nvPr>
        </p:nvSpPr>
        <p:spPr>
          <a:xfrm>
            <a:off x="6188597" y="5724836"/>
            <a:ext cx="4658219" cy="365125"/>
          </a:xfrm>
        </p:spPr>
        <p:txBody>
          <a:bodyPr rtlCol="0">
            <a:normAutofit/>
          </a:bodyPr>
          <a:lstStyle/>
          <a:p>
            <a:pPr rtl="0"/>
            <a:r>
              <a:rPr lang="zh-TW" altLang="en-US" dirty="0"/>
              <a:t>新增頁尾</a:t>
            </a:r>
          </a:p>
        </p:txBody>
      </p:sp>
      <p:sp>
        <p:nvSpPr>
          <p:cNvPr id="7" name="投影片編號預留位置 6"/>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5" name="日期預留位置 4"/>
          <p:cNvSpPr>
            <a:spLocks noGrp="1"/>
          </p:cNvSpPr>
          <p:nvPr>
            <p:ph type="dt" sz="half" idx="10"/>
          </p:nvPr>
        </p:nvSpPr>
        <p:spPr/>
        <p:txBody>
          <a:bodyPr rtlCol="0"/>
          <a:lstStyle>
            <a:lvl1pPr>
              <a:defRPr/>
            </a:lvl1pPr>
          </a:lstStyle>
          <a:p>
            <a:fld id="{ADCC414A-714C-4E10-A5AA-95D8FAD17EE1}" type="datetime2">
              <a:rPr lang="zh-TW" altLang="en-US" smtClean="0"/>
              <a:pPr/>
              <a:t>2020年8月5日</a:t>
            </a:fld>
            <a:endParaRPr lang="zh-TW" altLang="en-US" dirty="0"/>
          </a:p>
        </p:txBody>
      </p:sp>
    </p:spTree>
    <p:extLst>
      <p:ext uri="{BB962C8B-B14F-4D97-AF65-F5344CB8AC3E}">
        <p14:creationId xmlns:p14="http://schemas.microsoft.com/office/powerpoint/2010/main" val="12119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grpSp>
        <p:nvGrpSpPr>
          <p:cNvPr id="44" name="群組 43"/>
          <p:cNvGrpSpPr/>
          <p:nvPr/>
        </p:nvGrpSpPr>
        <p:grpSpPr bwMode="invGray">
          <a:xfrm>
            <a:off x="-509872" y="0"/>
            <a:ext cx="13243109" cy="6858000"/>
            <a:chOff x="-382404" y="0"/>
            <a:chExt cx="9932332" cy="6858000"/>
          </a:xfrm>
        </p:grpSpPr>
        <p:grpSp>
          <p:nvGrpSpPr>
            <p:cNvPr id="45" name="群組 44"/>
            <p:cNvGrpSpPr/>
            <p:nvPr/>
          </p:nvGrpSpPr>
          <p:grpSpPr bwMode="invGray">
            <a:xfrm>
              <a:off x="0" y="0"/>
              <a:ext cx="9144000" cy="6858000"/>
              <a:chOff x="0" y="0"/>
              <a:chExt cx="9144000" cy="6858000"/>
            </a:xfrm>
          </p:grpSpPr>
          <p:grpSp>
            <p:nvGrpSpPr>
              <p:cNvPr id="75" name="群組 4"/>
              <p:cNvGrpSpPr/>
              <p:nvPr/>
            </p:nvGrpSpPr>
            <p:grpSpPr bwMode="invGray">
              <a:xfrm>
                <a:off x="0" y="0"/>
                <a:ext cx="2514600" cy="6858000"/>
                <a:chOff x="0" y="0"/>
                <a:chExt cx="2514600" cy="6858000"/>
              </a:xfrm>
            </p:grpSpPr>
            <p:sp>
              <p:nvSpPr>
                <p:cNvPr id="87" name="矩形 86"/>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8"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9"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6" name="群組 5"/>
              <p:cNvGrpSpPr/>
              <p:nvPr/>
            </p:nvGrpSpPr>
            <p:grpSpPr bwMode="invGray">
              <a:xfrm>
                <a:off x="422910" y="0"/>
                <a:ext cx="2514600" cy="6858000"/>
                <a:chOff x="0" y="0"/>
                <a:chExt cx="2514600" cy="6858000"/>
              </a:xfrm>
            </p:grpSpPr>
            <p:sp>
              <p:nvSpPr>
                <p:cNvPr id="84" name="矩形 83"/>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5" name="矩形 84"/>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6" name="矩形 85"/>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77" name="群組 9"/>
              <p:cNvGrpSpPr/>
              <p:nvPr/>
            </p:nvGrpSpPr>
            <p:grpSpPr bwMode="invGray">
              <a:xfrm rot="10800000">
                <a:off x="6629400" y="0"/>
                <a:ext cx="2514600" cy="6858000"/>
                <a:chOff x="0" y="0"/>
                <a:chExt cx="2514600" cy="6858000"/>
              </a:xfrm>
            </p:grpSpPr>
            <p:sp>
              <p:nvSpPr>
                <p:cNvPr id="81" name="矩形 80"/>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2" name="矩形 81"/>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3" name="矩形 82"/>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78" name="矩形 77"/>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9" name="矩形 78"/>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80" name="矩形 79"/>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6" name="手繪多邊形 45"/>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7" name="手繪多邊形 46"/>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8" name="手繪多邊形 47"/>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9" name="手繪多邊形 48"/>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0" name="手繪多邊形 49"/>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1" name="六邊形 50"/>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2" name="六邊形 51"/>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0" name="六邊形 59"/>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1" name="六邊形 60"/>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2" name="六邊形 61"/>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3" name="手繪多邊形 62"/>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4" name="六邊形 63"/>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5" name="六邊形 64"/>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6" name="六邊形 65"/>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7" name="六邊形 66"/>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8" name="六邊形 67"/>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9" name="六邊形 68"/>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0" name="六邊形 69"/>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1" name="六邊形 70"/>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2" name="六邊形 71"/>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3" name="手繪多邊形 72"/>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4" name="手繪多邊形 73"/>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94" name="矩形 93"/>
          <p:cNvSpPr/>
          <p:nvPr/>
        </p:nvSpPr>
        <p:spPr>
          <a:xfrm>
            <a:off x="6081656" y="-21511"/>
            <a:ext cx="4905488" cy="6271840"/>
          </a:xfrm>
          <a:prstGeom prst="rect">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1" name="矩形 100"/>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2" name="矩形 101"/>
          <p:cNvSpPr/>
          <p:nvPr/>
        </p:nvSpPr>
        <p:spPr>
          <a:xfrm>
            <a:off x="1207429" y="601884"/>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5" name="矩形 104"/>
          <p:cNvSpPr/>
          <p:nvPr/>
        </p:nvSpPr>
        <p:spPr>
          <a:xfrm>
            <a:off x="6201185" y="6088284"/>
            <a:ext cx="4673600" cy="817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 1"/>
          <p:cNvSpPr>
            <a:spLocks noGrp="1"/>
          </p:cNvSpPr>
          <p:nvPr>
            <p:ph type="title"/>
          </p:nvPr>
        </p:nvSpPr>
        <p:spPr>
          <a:xfrm>
            <a:off x="6312565" y="2660904"/>
            <a:ext cx="4401312" cy="1463040"/>
          </a:xfrm>
        </p:spPr>
        <p:txBody>
          <a:bodyPr rtlCol="0" anchor="b">
            <a:normAutofit/>
          </a:bodyPr>
          <a:lstStyle>
            <a:lvl1pPr algn="l">
              <a:defRPr sz="2800" b="0" spc="-40" baseline="0"/>
            </a:lvl1pPr>
          </a:lstStyle>
          <a:p>
            <a:pPr rtl="0"/>
            <a:r>
              <a:rPr lang="zh-TW" altLang="en-US"/>
              <a:t>按一下以編輯母片標題樣式</a:t>
            </a:r>
            <a:endParaRPr lang="zh-TW" altLang="en-US" dirty="0"/>
          </a:p>
        </p:txBody>
      </p:sp>
      <p:sp>
        <p:nvSpPr>
          <p:cNvPr id="3" name="圖片預留位置 2" descr="要新增影像的空白預留位置。按一下預留位置，然後選取您要新增的影像"/>
          <p:cNvSpPr>
            <a:spLocks noGrp="1"/>
          </p:cNvSpPr>
          <p:nvPr>
            <p:ph type="pic" idx="1"/>
          </p:nvPr>
        </p:nvSpPr>
        <p:spPr>
          <a:xfrm>
            <a:off x="1340278" y="693795"/>
            <a:ext cx="4479497" cy="5468112"/>
          </a:xfrm>
        </p:spPr>
        <p:txBody>
          <a:bodyPr rtlCol="0"/>
          <a:lstStyle>
            <a:lvl1pPr marL="0" indent="0">
              <a:buNone/>
              <a:defRPr sz="3200">
                <a:solidFill>
                  <a:schemeClr val="accent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zh-TW" altLang="en-US" dirty="0"/>
          </a:p>
        </p:txBody>
      </p:sp>
      <p:sp>
        <p:nvSpPr>
          <p:cNvPr id="4" name="文字預留位置 3"/>
          <p:cNvSpPr>
            <a:spLocks noGrp="1"/>
          </p:cNvSpPr>
          <p:nvPr>
            <p:ph type="body" sz="half" idx="2"/>
          </p:nvPr>
        </p:nvSpPr>
        <p:spPr>
          <a:xfrm>
            <a:off x="6312841" y="4133089"/>
            <a:ext cx="4400764" cy="1519561"/>
          </a:xfrm>
        </p:spPr>
        <p:txBody>
          <a:bodyPr rtlCol="0">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編輯母片文字樣式</a:t>
            </a:r>
          </a:p>
        </p:txBody>
      </p:sp>
      <p:sp>
        <p:nvSpPr>
          <p:cNvPr id="6" name="頁尾預留位置 5"/>
          <p:cNvSpPr>
            <a:spLocks noGrp="1"/>
          </p:cNvSpPr>
          <p:nvPr>
            <p:ph type="ftr" sz="quarter" idx="11"/>
          </p:nvPr>
        </p:nvSpPr>
        <p:spPr>
          <a:xfrm>
            <a:off x="6188597" y="5724836"/>
            <a:ext cx="4658219" cy="365125"/>
          </a:xfrm>
        </p:spPr>
        <p:txBody>
          <a:bodyPr rtlCol="0">
            <a:normAutofit/>
          </a:bodyPr>
          <a:lstStyle/>
          <a:p>
            <a:pPr rtl="0"/>
            <a:endParaRPr lang="zh-TW" altLang="en-US" dirty="0"/>
          </a:p>
        </p:txBody>
      </p:sp>
      <p:sp>
        <p:nvSpPr>
          <p:cNvPr id="7" name="投影片編號預留位置 6"/>
          <p:cNvSpPr>
            <a:spLocks noGrp="1"/>
          </p:cNvSpPr>
          <p:nvPr>
            <p:ph type="sldNum" sz="quarter" idx="12"/>
          </p:nvPr>
        </p:nvSpPr>
        <p:spPr/>
        <p:txBody>
          <a:bodyPr rtlCol="0"/>
          <a:lstStyle/>
          <a:p>
            <a:pPr rtl="0"/>
            <a:fld id="{401CF334-2D5C-4859-84A6-CA7E6E43FAEB}" type="slidenum">
              <a:rPr lang="en-US" altLang="zh-TW" smtClean="0"/>
              <a:t>‹#›</a:t>
            </a:fld>
            <a:endParaRPr lang="zh-TW" altLang="en-US" dirty="0"/>
          </a:p>
        </p:txBody>
      </p:sp>
      <p:sp>
        <p:nvSpPr>
          <p:cNvPr id="5" name="日期預留位置 4"/>
          <p:cNvSpPr>
            <a:spLocks noGrp="1"/>
          </p:cNvSpPr>
          <p:nvPr>
            <p:ph type="dt" sz="half" idx="10"/>
          </p:nvPr>
        </p:nvSpPr>
        <p:spPr/>
        <p:txBody>
          <a:bodyPr rtlCol="0"/>
          <a:lstStyle>
            <a:lvl1pPr>
              <a:defRPr/>
            </a:lvl1pPr>
          </a:lstStyle>
          <a:p>
            <a:fld id="{663D27F0-3935-482A-A1EE-FC250FEB03E7}" type="datetime2">
              <a:rPr lang="zh-TW" altLang="en-US" smtClean="0"/>
              <a:pPr/>
              <a:t>2020年8月5日</a:t>
            </a:fld>
            <a:endParaRPr lang="zh-TW" altLang="en-US" dirty="0"/>
          </a:p>
        </p:txBody>
      </p:sp>
    </p:spTree>
    <p:extLst>
      <p:ext uri="{BB962C8B-B14F-4D97-AF65-F5344CB8AC3E}">
        <p14:creationId xmlns:p14="http://schemas.microsoft.com/office/powerpoint/2010/main" val="32921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群組 41"/>
          <p:cNvGrpSpPr/>
          <p:nvPr/>
        </p:nvGrpSpPr>
        <p:grpSpPr bwMode="invGray">
          <a:xfrm>
            <a:off x="-506608" y="0"/>
            <a:ext cx="13243109" cy="6858000"/>
            <a:chOff x="-382404" y="0"/>
            <a:chExt cx="9932332" cy="6858000"/>
          </a:xfrm>
        </p:grpSpPr>
        <p:grpSp>
          <p:nvGrpSpPr>
            <p:cNvPr id="43" name="群組 44"/>
            <p:cNvGrpSpPr/>
            <p:nvPr/>
          </p:nvGrpSpPr>
          <p:grpSpPr bwMode="invGray">
            <a:xfrm>
              <a:off x="0" y="0"/>
              <a:ext cx="9144000" cy="6858000"/>
              <a:chOff x="0" y="0"/>
              <a:chExt cx="9144000" cy="6858000"/>
            </a:xfrm>
          </p:grpSpPr>
          <p:grpSp>
            <p:nvGrpSpPr>
              <p:cNvPr id="101" name="群組 4"/>
              <p:cNvGrpSpPr/>
              <p:nvPr/>
            </p:nvGrpSpPr>
            <p:grpSpPr bwMode="invGray">
              <a:xfrm>
                <a:off x="0" y="0"/>
                <a:ext cx="2514600" cy="6858000"/>
                <a:chOff x="0" y="0"/>
                <a:chExt cx="2514600" cy="6858000"/>
              </a:xfrm>
            </p:grpSpPr>
            <p:sp>
              <p:nvSpPr>
                <p:cNvPr id="113" name="矩形 112"/>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4" name="矩形 2"/>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5" name="矩形 3"/>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102" name="群組 5"/>
              <p:cNvGrpSpPr/>
              <p:nvPr/>
            </p:nvGrpSpPr>
            <p:grpSpPr bwMode="invGray">
              <a:xfrm>
                <a:off x="422910" y="0"/>
                <a:ext cx="2514600" cy="6858000"/>
                <a:chOff x="0" y="0"/>
                <a:chExt cx="2514600" cy="6858000"/>
              </a:xfrm>
            </p:grpSpPr>
            <p:sp>
              <p:nvSpPr>
                <p:cNvPr id="110" name="矩形 109"/>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1" name="矩形 110"/>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12" name="矩形 111"/>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grpSp>
            <p:nvGrpSpPr>
              <p:cNvPr id="103" name="群組 9"/>
              <p:cNvGrpSpPr/>
              <p:nvPr/>
            </p:nvGrpSpPr>
            <p:grpSpPr bwMode="invGray">
              <a:xfrm rot="10800000">
                <a:off x="6629400" y="0"/>
                <a:ext cx="2514600" cy="6858000"/>
                <a:chOff x="0" y="0"/>
                <a:chExt cx="2514600" cy="6858000"/>
              </a:xfrm>
            </p:grpSpPr>
            <p:sp>
              <p:nvSpPr>
                <p:cNvPr id="107" name="矩形 106"/>
                <p:cNvSpPr/>
                <p:nvPr/>
              </p:nvSpPr>
              <p:spPr bwMode="invGray">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8" name="矩形 107"/>
                <p:cNvSpPr/>
                <p:nvPr/>
              </p:nvSpPr>
              <p:spPr bwMode="invGray">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9" name="矩形 108"/>
                <p:cNvSpPr/>
                <p:nvPr/>
              </p:nvSpPr>
              <p:spPr bwMode="invGray">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104" name="矩形 103"/>
              <p:cNvSpPr/>
              <p:nvPr/>
            </p:nvSpPr>
            <p:spPr bwMode="invGray">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5" name="矩形 104"/>
              <p:cNvSpPr/>
              <p:nvPr/>
            </p:nvSpPr>
            <p:spPr bwMode="invGray">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6" name="矩形 105"/>
              <p:cNvSpPr/>
              <p:nvPr/>
            </p:nvSpPr>
            <p:spPr bwMode="invGray">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44" name="手繪多邊形 43"/>
            <p:cNvSpPr/>
            <p:nvPr/>
          </p:nvSpPr>
          <p:spPr bwMode="invGray">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5" name="手繪多邊形 44"/>
            <p:cNvSpPr/>
            <p:nvPr/>
          </p:nvSpPr>
          <p:spPr bwMode="invGray">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6" name="手繪多邊形 45"/>
            <p:cNvSpPr/>
            <p:nvPr/>
          </p:nvSpPr>
          <p:spPr bwMode="invGray">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7" name="手繪多邊形 46"/>
            <p:cNvSpPr/>
            <p:nvPr/>
          </p:nvSpPr>
          <p:spPr bwMode="invGray">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49" name="手繪多邊形 48"/>
            <p:cNvSpPr/>
            <p:nvPr/>
          </p:nvSpPr>
          <p:spPr bwMode="invGray">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0" name="六邊形 49"/>
            <p:cNvSpPr/>
            <p:nvPr/>
          </p:nvSpPr>
          <p:spPr bwMode="invGray">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1" name="六邊形 50"/>
            <p:cNvSpPr/>
            <p:nvPr/>
          </p:nvSpPr>
          <p:spPr bwMode="invGray">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2" name="六邊形 51"/>
            <p:cNvSpPr/>
            <p:nvPr/>
          </p:nvSpPr>
          <p:spPr bwMode="invGray">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3" name="六邊形 52"/>
            <p:cNvSpPr/>
            <p:nvPr/>
          </p:nvSpPr>
          <p:spPr bwMode="invGray">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4" name="六邊形 53"/>
            <p:cNvSpPr/>
            <p:nvPr/>
          </p:nvSpPr>
          <p:spPr bwMode="invGray">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5" name="手繪多邊形 54"/>
            <p:cNvSpPr/>
            <p:nvPr/>
          </p:nvSpPr>
          <p:spPr bwMode="invGray">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6" name="六邊形 55"/>
            <p:cNvSpPr/>
            <p:nvPr/>
          </p:nvSpPr>
          <p:spPr bwMode="invGray">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7" name="六邊形 56"/>
            <p:cNvSpPr/>
            <p:nvPr/>
          </p:nvSpPr>
          <p:spPr bwMode="invGray">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8" name="六邊形 57"/>
            <p:cNvSpPr/>
            <p:nvPr/>
          </p:nvSpPr>
          <p:spPr bwMode="invGray">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59" name="六邊形 58"/>
            <p:cNvSpPr/>
            <p:nvPr/>
          </p:nvSpPr>
          <p:spPr bwMode="invGray">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60" name="六邊形 59"/>
            <p:cNvSpPr/>
            <p:nvPr/>
          </p:nvSpPr>
          <p:spPr bwMode="invGray">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5" name="六邊形 94"/>
            <p:cNvSpPr/>
            <p:nvPr/>
          </p:nvSpPr>
          <p:spPr bwMode="invGray">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6" name="六邊形 95"/>
            <p:cNvSpPr/>
            <p:nvPr/>
          </p:nvSpPr>
          <p:spPr bwMode="invGray">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7" name="六邊形 96"/>
            <p:cNvSpPr/>
            <p:nvPr/>
          </p:nvSpPr>
          <p:spPr bwMode="invGray">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8" name="六邊形 97"/>
            <p:cNvSpPr/>
            <p:nvPr/>
          </p:nvSpPr>
          <p:spPr bwMode="invGray">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99" name="手繪多邊形 98"/>
            <p:cNvSpPr/>
            <p:nvPr/>
          </p:nvSpPr>
          <p:spPr bwMode="invGray">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100" name="手繪多邊形 99"/>
            <p:cNvSpPr/>
            <p:nvPr/>
          </p:nvSpPr>
          <p:spPr bwMode="invGray">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grpSp>
      <p:sp>
        <p:nvSpPr>
          <p:cNvPr id="66" name="矩形 65"/>
          <p:cNvSpPr/>
          <p:nvPr/>
        </p:nvSpPr>
        <p:spPr>
          <a:xfrm>
            <a:off x="609600" y="333488"/>
            <a:ext cx="109728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0" name="矩形 69"/>
          <p:cNvSpPr/>
          <p:nvPr/>
        </p:nvSpPr>
        <p:spPr>
          <a:xfrm>
            <a:off x="6081656" y="-21511"/>
            <a:ext cx="4905488"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71" name="矩形 70"/>
          <p:cNvSpPr/>
          <p:nvPr/>
        </p:nvSpPr>
        <p:spPr bwMode="ltGray">
          <a:xfrm>
            <a:off x="6198795" y="-21510"/>
            <a:ext cx="46736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sz="1800" dirty="0">
              <a:latin typeface="Microsoft JhengHei UI" panose="020B0604030504040204" pitchFamily="34" charset="-120"/>
              <a:ea typeface="Microsoft JhengHei UI" panose="020B0604030504040204" pitchFamily="34" charset="-120"/>
            </a:endParaRPr>
          </a:p>
        </p:txBody>
      </p:sp>
      <p:sp>
        <p:nvSpPr>
          <p:cNvPr id="2" name="標題預留位置 1"/>
          <p:cNvSpPr>
            <a:spLocks noGrp="1"/>
          </p:cNvSpPr>
          <p:nvPr>
            <p:ph type="title"/>
          </p:nvPr>
        </p:nvSpPr>
        <p:spPr>
          <a:xfrm>
            <a:off x="1391320" y="1027664"/>
            <a:ext cx="9366325" cy="1143000"/>
          </a:xfrm>
          <a:prstGeom prst="rect">
            <a:avLst/>
          </a:prstGeom>
        </p:spPr>
        <p:txBody>
          <a:bodyPr vert="horz" lIns="91440" tIns="45720" rIns="91440" bIns="45720" rtlCol="0" anchor="b">
            <a:normAutofit/>
          </a:bodyPr>
          <a:lstStyle/>
          <a:p>
            <a:pPr rtl="0"/>
            <a:r>
              <a:rPr lang="zh-TW" altLang="en-US" dirty="0"/>
              <a:t>按一下以編輯母片標題樣式</a:t>
            </a:r>
          </a:p>
        </p:txBody>
      </p:sp>
      <p:sp>
        <p:nvSpPr>
          <p:cNvPr id="3" name="文字預留位置 2"/>
          <p:cNvSpPr>
            <a:spLocks noGrp="1"/>
          </p:cNvSpPr>
          <p:nvPr>
            <p:ph type="body" idx="1"/>
          </p:nvPr>
        </p:nvSpPr>
        <p:spPr>
          <a:xfrm>
            <a:off x="1391323" y="2323652"/>
            <a:ext cx="9390977" cy="3508977"/>
          </a:xfrm>
          <a:prstGeom prst="rect">
            <a:avLst/>
          </a:prstGeom>
        </p:spPr>
        <p:txBody>
          <a:bodyPr vert="horz" lIns="91440" tIns="45720" rIns="91440" bIns="45720" rtlCol="0">
            <a:normAutofit/>
          </a:bodyPr>
          <a:lstStyle/>
          <a:p>
            <a:pPr lvl="0" rtl="0"/>
            <a:r>
              <a:rPr lang="zh-TW" altLang="en-US" dirty="0"/>
              <a:t>按一下以編輯母片文字樣式</a:t>
            </a:r>
          </a:p>
          <a:p>
            <a:pPr lvl="1" rtl="0"/>
            <a:r>
              <a:rPr lang="zh-TW" altLang="en-US" dirty="0"/>
              <a:t>第二層</a:t>
            </a:r>
          </a:p>
          <a:p>
            <a:pPr lvl="2" rtl="0"/>
            <a:r>
              <a:rPr lang="zh-TW" altLang="en-US" dirty="0"/>
              <a:t>第三層</a:t>
            </a:r>
          </a:p>
          <a:p>
            <a:pPr lvl="3" rtl="0"/>
            <a:r>
              <a:rPr lang="zh-TW" altLang="en-US" dirty="0"/>
              <a:t>第四層</a:t>
            </a:r>
          </a:p>
          <a:p>
            <a:pPr lvl="4" rtl="0"/>
            <a:r>
              <a:rPr lang="zh-TW" altLang="en-US" dirty="0"/>
              <a:t>第五層</a:t>
            </a:r>
          </a:p>
          <a:p>
            <a:pPr lvl="5" rtl="0"/>
            <a:endParaRPr lang="zh-TW" altLang="en-US" dirty="0"/>
          </a:p>
        </p:txBody>
      </p:sp>
      <p:sp>
        <p:nvSpPr>
          <p:cNvPr id="5" name="頁尾預留位置 4"/>
          <p:cNvSpPr>
            <a:spLocks noGrp="1"/>
          </p:cNvSpPr>
          <p:nvPr>
            <p:ph type="ftr" sz="quarter" idx="3"/>
          </p:nvPr>
        </p:nvSpPr>
        <p:spPr>
          <a:xfrm>
            <a:off x="6188597" y="5852161"/>
            <a:ext cx="4669536" cy="365125"/>
          </a:xfrm>
          <a:prstGeom prst="rect">
            <a:avLst/>
          </a:prstGeom>
        </p:spPr>
        <p:txBody>
          <a:bodyPr vert="horz" lIns="91440" tIns="45720" rIns="91440" bIns="45720" rtlCol="0" anchor="ctr"/>
          <a:lstStyle>
            <a:lvl1pPr algn="r">
              <a:defRPr sz="1100">
                <a:solidFill>
                  <a:schemeClr val="accent1">
                    <a:lumMod val="50000"/>
                  </a:schemeClr>
                </a:solidFill>
                <a:latin typeface="Microsoft JhengHei UI" panose="020B0604030504040204" pitchFamily="34" charset="-120"/>
                <a:ea typeface="Microsoft JhengHei UI" panose="020B0604030504040204" pitchFamily="34" charset="-120"/>
              </a:defRPr>
            </a:lvl1pPr>
          </a:lstStyle>
          <a:p>
            <a:r>
              <a:rPr lang="zh-TW" altLang="en-US" dirty="0"/>
              <a:t>新增頁尾</a:t>
            </a:r>
          </a:p>
        </p:txBody>
      </p:sp>
      <p:sp>
        <p:nvSpPr>
          <p:cNvPr id="6" name="投影片編號預留位置 5"/>
          <p:cNvSpPr>
            <a:spLocks noGrp="1"/>
          </p:cNvSpPr>
          <p:nvPr>
            <p:ph type="sldNum" sz="quarter" idx="4"/>
          </p:nvPr>
        </p:nvSpPr>
        <p:spPr>
          <a:xfrm>
            <a:off x="6198795" y="224492"/>
            <a:ext cx="1776208" cy="365125"/>
          </a:xfrm>
          <a:prstGeom prst="rect">
            <a:avLst/>
          </a:prstGeom>
        </p:spPr>
        <p:txBody>
          <a:bodyPr vert="horz" lIns="91440" tIns="45720" rIns="91440" bIns="45720" rtlCol="0" anchor="ctr"/>
          <a:lstStyle>
            <a:lvl1pPr algn="l">
              <a:defRPr sz="1100">
                <a:solidFill>
                  <a:srgbClr val="FEFEFE"/>
                </a:solidFill>
                <a:latin typeface="Microsoft JhengHei UI" panose="020B0604030504040204" pitchFamily="34" charset="-120"/>
                <a:ea typeface="Microsoft JhengHei UI" panose="020B0604030504040204" pitchFamily="34" charset="-120"/>
              </a:defRPr>
            </a:lvl1pPr>
          </a:lstStyle>
          <a:p>
            <a:fld id="{401CF334-2D5C-4859-84A6-CA7E6E43FAEB}" type="slidenum">
              <a:rPr lang="en-US" altLang="zh-TW" smtClean="0"/>
              <a:pPr/>
              <a:t>‹#›</a:t>
            </a:fld>
            <a:endParaRPr lang="zh-TW" altLang="en-US" dirty="0"/>
          </a:p>
        </p:txBody>
      </p:sp>
      <p:sp>
        <p:nvSpPr>
          <p:cNvPr id="4" name="日期預留位置 3"/>
          <p:cNvSpPr>
            <a:spLocks noGrp="1"/>
          </p:cNvSpPr>
          <p:nvPr>
            <p:ph type="dt" sz="half" idx="2"/>
          </p:nvPr>
        </p:nvSpPr>
        <p:spPr>
          <a:xfrm>
            <a:off x="7996517" y="224493"/>
            <a:ext cx="2844800" cy="365125"/>
          </a:xfrm>
          <a:prstGeom prst="rect">
            <a:avLst/>
          </a:prstGeom>
        </p:spPr>
        <p:txBody>
          <a:bodyPr vert="horz" lIns="91440" tIns="45720" rIns="91440" bIns="45720" rtlCol="0" anchor="ctr"/>
          <a:lstStyle>
            <a:lvl1pPr algn="r">
              <a:defRPr sz="1100">
                <a:solidFill>
                  <a:srgbClr val="FEFEFE"/>
                </a:solidFill>
                <a:latin typeface="Microsoft JhengHei UI" panose="020B0604030504040204" pitchFamily="34" charset="-120"/>
                <a:ea typeface="Microsoft JhengHei UI" panose="020B0604030504040204" pitchFamily="34" charset="-120"/>
              </a:defRPr>
            </a:lvl1pPr>
          </a:lstStyle>
          <a:p>
            <a:fld id="{E94F2047-E13D-4E6B-ACAA-1A9DE2C71A7E}" type="datetime2">
              <a:rPr lang="zh-TW" altLang="en-US" smtClean="0"/>
              <a:pPr/>
              <a:t>2020年8月5日</a:t>
            </a:fld>
            <a:endParaRPr lang="zh-TW" altLang="en-US" dirty="0"/>
          </a:p>
        </p:txBody>
      </p:sp>
    </p:spTree>
    <p:extLst>
      <p:ext uri="{BB962C8B-B14F-4D97-AF65-F5344CB8AC3E}">
        <p14:creationId xmlns:p14="http://schemas.microsoft.com/office/powerpoint/2010/main" val="20085597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spcBef>
          <a:spcPct val="0"/>
        </a:spcBef>
        <a:buNone/>
        <a:defRPr sz="4000" kern="1200">
          <a:solidFill>
            <a:schemeClr val="accent1">
              <a:lumMod val="50000"/>
            </a:schemeClr>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Microsoft JhengHei UI" panose="020B0604030504040204" pitchFamily="34" charset="-120"/>
          <a:ea typeface="Microsoft JhengHei UI" panose="020B0604030504040204" pitchFamily="34" charset="-120"/>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Microsoft JhengHei UI" panose="020B0604030504040204" pitchFamily="34" charset="-120"/>
          <a:ea typeface="Microsoft JhengHei UI" panose="020B0604030504040204" pitchFamily="34" charset="-120"/>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Microsoft JhengHei UI" panose="020B0604030504040204" pitchFamily="34" charset="-120"/>
          <a:ea typeface="Microsoft JhengHei UI" panose="020B0604030504040204" pitchFamily="34" charset="-120"/>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Microsoft JhengHei UI" panose="020B0604030504040204" pitchFamily="34" charset="-120"/>
          <a:ea typeface="Microsoft JhengHei UI" panose="020B0604030504040204" pitchFamily="34" charset="-120"/>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Microsoft JhengHei UI" panose="020B0604030504040204" pitchFamily="34" charset="-120"/>
          <a:ea typeface="Microsoft JhengHei UI" panose="020B0604030504040204" pitchFamily="34" charset="-120"/>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Microsoft JhengHei UI" panose="020B0604030504040204" pitchFamily="34" charset="-120"/>
          <a:ea typeface="Microsoft JhengHei UI" panose="020B0604030504040204" pitchFamily="34" charset="-120"/>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864" userDrawn="1">
          <p15:clr>
            <a:srgbClr val="F26B43"/>
          </p15:clr>
        </p15:guide>
        <p15:guide id="3" pos="67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mp"/><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tm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mp"/><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55.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image" Target="../media/image64.tmp"/><Relationship Id="rId1" Type="http://schemas.openxmlformats.org/officeDocument/2006/relationships/slideLayout" Target="../slideLayouts/slideLayout2.xml"/><Relationship Id="rId5" Type="http://schemas.openxmlformats.org/officeDocument/2006/relationships/image" Target="../media/image67.tmp"/><Relationship Id="rId4" Type="http://schemas.openxmlformats.org/officeDocument/2006/relationships/image" Target="../media/image66.tmp"/></Relationships>
</file>

<file path=ppt/slides/_rels/slide57.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255322" y="191992"/>
            <a:ext cx="5107510" cy="2048699"/>
          </a:xfrm>
        </p:spPr>
        <p:txBody>
          <a:bodyPr rtlCol="0">
            <a:normAutofit/>
          </a:bodyPr>
          <a:lstStyle/>
          <a:p>
            <a:pPr rtl="0"/>
            <a:r>
              <a:rPr lang="en-US" altLang="zh-TW" sz="4800" dirty="0" err="1">
                <a:solidFill>
                  <a:schemeClr val="accent3">
                    <a:lumMod val="50000"/>
                  </a:schemeClr>
                </a:solidFill>
                <a:effectLst/>
                <a:latin typeface="Cambria" panose="02040503050406030204" pitchFamily="18" charset="0"/>
                <a:ea typeface="Microsoft YaHei" panose="020B0503020204020204" pitchFamily="34" charset="-122"/>
                <a:cs typeface="Times New Roman" panose="02020603050405020304" pitchFamily="18" charset="0"/>
              </a:rPr>
              <a:t>CrazyGo</a:t>
            </a:r>
            <a:r>
              <a:rPr lang="en-US" altLang="zh-TW" sz="4800" dirty="0" err="1">
                <a:solidFill>
                  <a:schemeClr val="accent3">
                    <a:lumMod val="50000"/>
                  </a:schemeClr>
                </a:solidFill>
                <a:effectLst/>
                <a:latin typeface="Microsoft YaHei" panose="020B0503020204020204" pitchFamily="34" charset="-122"/>
                <a:ea typeface="Microsoft YaHei" panose="020B0503020204020204" pitchFamily="34" charset="-122"/>
                <a:cs typeface="Times New Roman" panose="02020603050405020304" pitchFamily="18" charset="0"/>
              </a:rPr>
              <a:t>好揪團</a:t>
            </a:r>
            <a:r>
              <a:rPr lang="en-US" altLang="zh-TW" sz="4800" dirty="0" err="1">
                <a:solidFill>
                  <a:schemeClr val="accent3">
                    <a:lumMod val="50000"/>
                  </a:schemeClr>
                </a:solidFill>
                <a:effectLst/>
                <a:latin typeface="Cambria" panose="02040503050406030204" pitchFamily="18" charset="0"/>
                <a:ea typeface="Microsoft YaHei" panose="020B0503020204020204" pitchFamily="34" charset="-122"/>
                <a:cs typeface="Times New Roman" panose="02020603050405020304" pitchFamily="18" charset="0"/>
              </a:rPr>
              <a:t>GO</a:t>
            </a:r>
            <a:br>
              <a:rPr lang="en-US" altLang="zh-TW" dirty="0"/>
            </a:br>
            <a:endParaRPr lang="zh-TW" altLang="en-US" dirty="0"/>
          </a:p>
        </p:txBody>
      </p:sp>
      <p:pic>
        <p:nvPicPr>
          <p:cNvPr id="10" name="圖片版面配置區 9"/>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43314" y="2799844"/>
            <a:ext cx="5267463" cy="2710112"/>
          </a:xfrm>
        </p:spPr>
      </p:pic>
      <p:sp>
        <p:nvSpPr>
          <p:cNvPr id="3" name="副標題 2"/>
          <p:cNvSpPr>
            <a:spLocks noGrp="1"/>
          </p:cNvSpPr>
          <p:nvPr>
            <p:ph type="subTitle" idx="1"/>
          </p:nvPr>
        </p:nvSpPr>
        <p:spPr>
          <a:xfrm>
            <a:off x="6246417" y="4657614"/>
            <a:ext cx="4413071" cy="1260629"/>
          </a:xfrm>
        </p:spPr>
        <p:txBody>
          <a:bodyPr rtlCol="0">
            <a:normAutofit/>
          </a:bodyPr>
          <a:lstStyle/>
          <a:p>
            <a:r>
              <a:rPr lang="zh-TW" altLang="en-US" sz="1500" dirty="0"/>
              <a:t>蘇</a:t>
            </a:r>
            <a:r>
              <a:rPr lang="en-US" altLang="zh-TW" sz="1500" dirty="0"/>
              <a:t>OO</a:t>
            </a:r>
            <a:r>
              <a:rPr lang="zh-TW" altLang="en-US" sz="1500" dirty="0"/>
              <a:t>、楊筑雅、張</a:t>
            </a:r>
            <a:r>
              <a:rPr lang="en-US" altLang="zh-TW" sz="1500" dirty="0"/>
              <a:t>OO</a:t>
            </a:r>
            <a:r>
              <a:rPr lang="zh-TW" altLang="en-US" sz="1500" dirty="0"/>
              <a:t>、莊</a:t>
            </a:r>
            <a:r>
              <a:rPr lang="en-US" altLang="zh-TW" sz="1500" dirty="0"/>
              <a:t>OO</a:t>
            </a:r>
            <a:r>
              <a:rPr lang="zh-TW" altLang="en-US" sz="1500" dirty="0"/>
              <a:t>、李</a:t>
            </a:r>
            <a:r>
              <a:rPr lang="en-US" altLang="zh-TW" sz="1500" dirty="0"/>
              <a:t>OO</a:t>
            </a:r>
            <a:endParaRPr lang="zh-TW" altLang="en-US" sz="1500" dirty="0"/>
          </a:p>
        </p:txBody>
      </p:sp>
      <p:sp>
        <p:nvSpPr>
          <p:cNvPr id="6" name="標題 3"/>
          <p:cNvSpPr txBox="1">
            <a:spLocks/>
          </p:cNvSpPr>
          <p:nvPr/>
        </p:nvSpPr>
        <p:spPr>
          <a:xfrm>
            <a:off x="6241681" y="3282489"/>
            <a:ext cx="4417807" cy="17021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accent1">
                    <a:lumMod val="50000"/>
                  </a:schemeClr>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TW" altLang="en-US" sz="2500" dirty="0"/>
              <a:t>小組成員</a:t>
            </a:r>
            <a:br>
              <a:rPr lang="en-US" altLang="zh-TW" dirty="0"/>
            </a:br>
            <a:endParaRPr lang="zh-TW" altLang="en-US" dirty="0"/>
          </a:p>
        </p:txBody>
      </p:sp>
      <p:sp>
        <p:nvSpPr>
          <p:cNvPr id="9" name="副標題 2"/>
          <p:cNvSpPr txBox="1">
            <a:spLocks/>
          </p:cNvSpPr>
          <p:nvPr/>
        </p:nvSpPr>
        <p:spPr>
          <a:xfrm>
            <a:off x="1828610" y="1742283"/>
            <a:ext cx="4413071" cy="1260629"/>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lumMod val="50000"/>
                </a:schemeClr>
              </a:buClr>
              <a:buSzPct val="76000"/>
              <a:buFont typeface="Wingdings 2" pitchFamily="18" charset="2"/>
              <a:buNone/>
              <a:defRPr sz="1800" kern="1200">
                <a:solidFill>
                  <a:srgbClr val="424242"/>
                </a:solidFill>
                <a:latin typeface="Microsoft JhengHei UI" panose="020B0604030504040204" pitchFamily="34" charset="-120"/>
                <a:ea typeface="Microsoft JhengHei UI" panose="020B0604030504040204" pitchFamily="34" charset="-120"/>
                <a:cs typeface="+mn-cs"/>
              </a:defRPr>
            </a:lvl1pPr>
            <a:lvl2pPr marL="457200" indent="0" algn="ctr" defTabSz="914400" rtl="0" eaLnBrk="1" latinLnBrk="0" hangingPunct="1">
              <a:spcBef>
                <a:spcPct val="20000"/>
              </a:spcBef>
              <a:buClr>
                <a:schemeClr val="accent1">
                  <a:lumMod val="50000"/>
                </a:schemeClr>
              </a:buClr>
              <a:buSzPct val="76000"/>
              <a:buFont typeface="Wingdings 2" pitchFamily="18" charset="2"/>
              <a:buNone/>
              <a:defRPr sz="2200" kern="1200">
                <a:solidFill>
                  <a:schemeClr val="tx1">
                    <a:tint val="75000"/>
                  </a:schemeClr>
                </a:solidFill>
                <a:latin typeface="Microsoft JhengHei UI" panose="020B0604030504040204" pitchFamily="34" charset="-120"/>
                <a:ea typeface="Microsoft JhengHei UI" panose="020B0604030504040204" pitchFamily="34" charset="-120"/>
                <a:cs typeface="+mn-cs"/>
              </a:defRPr>
            </a:lvl2pPr>
            <a:lvl3pPr marL="914400" indent="0" algn="ctr" defTabSz="914400" rtl="0" eaLnBrk="1" latinLnBrk="0" hangingPunct="1">
              <a:spcBef>
                <a:spcPct val="20000"/>
              </a:spcBef>
              <a:buClr>
                <a:schemeClr val="accent1">
                  <a:lumMod val="50000"/>
                </a:schemeClr>
              </a:buClr>
              <a:buSzPct val="76000"/>
              <a:buFont typeface="Wingdings 2" pitchFamily="18" charset="2"/>
              <a:buNone/>
              <a:defRPr sz="2000" kern="1200">
                <a:solidFill>
                  <a:schemeClr val="tx1">
                    <a:tint val="75000"/>
                  </a:schemeClr>
                </a:solidFill>
                <a:latin typeface="Microsoft JhengHei UI" panose="020B0604030504040204" pitchFamily="34" charset="-120"/>
                <a:ea typeface="Microsoft JhengHei UI" panose="020B0604030504040204" pitchFamily="34" charset="-120"/>
                <a:cs typeface="+mn-cs"/>
              </a:defRPr>
            </a:lvl3pPr>
            <a:lvl4pPr marL="1371600" indent="0" algn="ctr" defTabSz="914400" rtl="0" eaLnBrk="1" latinLnBrk="0" hangingPunct="1">
              <a:spcBef>
                <a:spcPct val="20000"/>
              </a:spcBef>
              <a:buClr>
                <a:schemeClr val="accent1">
                  <a:lumMod val="50000"/>
                </a:schemeClr>
              </a:buClr>
              <a:buSzPct val="76000"/>
              <a:buFont typeface="Wingdings 2" pitchFamily="18" charset="2"/>
              <a:buNone/>
              <a:defRPr sz="1800" kern="1200">
                <a:solidFill>
                  <a:schemeClr val="tx1">
                    <a:tint val="75000"/>
                  </a:schemeClr>
                </a:solidFill>
                <a:latin typeface="Microsoft JhengHei UI" panose="020B0604030504040204" pitchFamily="34" charset="-120"/>
                <a:ea typeface="Microsoft JhengHei UI" panose="020B0604030504040204" pitchFamily="34" charset="-120"/>
                <a:cs typeface="+mn-cs"/>
              </a:defRPr>
            </a:lvl4pPr>
            <a:lvl5pPr marL="1828800" indent="0" algn="ctr" defTabSz="914400" rtl="0" eaLnBrk="1" latinLnBrk="0" hangingPunct="1">
              <a:spcBef>
                <a:spcPct val="20000"/>
              </a:spcBef>
              <a:buClr>
                <a:schemeClr val="accent1">
                  <a:lumMod val="50000"/>
                </a:schemeClr>
              </a:buClr>
              <a:buSzPct val="76000"/>
              <a:buFont typeface="Wingdings 2" pitchFamily="18" charset="2"/>
              <a:buNone/>
              <a:defRPr sz="1600" kern="1200" baseline="0">
                <a:solidFill>
                  <a:schemeClr val="tx1">
                    <a:tint val="75000"/>
                  </a:schemeClr>
                </a:solidFill>
                <a:latin typeface="Microsoft JhengHei UI" panose="020B0604030504040204" pitchFamily="34" charset="-120"/>
                <a:ea typeface="Microsoft JhengHei UI" panose="020B0604030504040204" pitchFamily="34" charset="-120"/>
                <a:cs typeface="+mn-cs"/>
              </a:defRPr>
            </a:lvl5pPr>
            <a:lvl6pPr marL="2286000" indent="0" algn="ctr" defTabSz="914400" rtl="0" eaLnBrk="1" latinLnBrk="0" hangingPunct="1">
              <a:spcBef>
                <a:spcPct val="20000"/>
              </a:spcBef>
              <a:buClr>
                <a:schemeClr val="accent1">
                  <a:lumMod val="50000"/>
                </a:schemeClr>
              </a:buClr>
              <a:buSzPct val="76000"/>
              <a:buFont typeface="Wingdings 2" panose="05020102010507070707" pitchFamily="18" charset="2"/>
              <a:buNone/>
              <a:defRPr sz="1400" kern="1200">
                <a:solidFill>
                  <a:schemeClr val="tx1">
                    <a:tint val="75000"/>
                  </a:schemeClr>
                </a:solidFill>
                <a:latin typeface="Microsoft JhengHei UI" panose="020B0604030504040204" pitchFamily="34" charset="-120"/>
                <a:ea typeface="Microsoft JhengHei UI" panose="020B0604030504040204" pitchFamily="34" charset="-120"/>
                <a:cs typeface="+mn-cs"/>
              </a:defRPr>
            </a:lvl6pPr>
            <a:lvl7pPr marL="2743200" indent="0" algn="ctr"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1">
                    <a:tint val="75000"/>
                  </a:schemeClr>
                </a:solidFill>
                <a:latin typeface="+mn-lt"/>
                <a:ea typeface="+mn-ea"/>
                <a:cs typeface="+mn-cs"/>
              </a:defRPr>
            </a:lvl9pPr>
          </a:lstStyle>
          <a:p>
            <a:r>
              <a:rPr lang="en-US" altLang="zh-TW" sz="2000" dirty="0" err="1">
                <a:solidFill>
                  <a:srgbClr val="404040"/>
                </a:solidFill>
                <a:effectLst/>
                <a:latin typeface="微軟正黑體" panose="020B0604030504040204" pitchFamily="34" charset="-120"/>
                <a:ea typeface="微軟正黑體" panose="020B0604030504040204" pitchFamily="34" charset="-120"/>
                <a:cs typeface="Times New Roman" panose="02020603050405020304" pitchFamily="18" charset="0"/>
              </a:rPr>
              <a:t>微軟班</a:t>
            </a:r>
            <a:r>
              <a:rPr lang="en-US" altLang="zh-TW" sz="2000" dirty="0">
                <a:solidFill>
                  <a:srgbClr val="404040"/>
                </a:solidFill>
                <a:effectLst/>
                <a:latin typeface="Georgia" panose="02040502050405020303" pitchFamily="18" charset="0"/>
                <a:ea typeface="微軟正黑體" panose="020B0604030504040204" pitchFamily="34" charset="-120"/>
                <a:cs typeface="Times New Roman" panose="02020603050405020304" pitchFamily="18" charset="0"/>
              </a:rPr>
              <a:t> </a:t>
            </a:r>
            <a:r>
              <a:rPr lang="en-US" altLang="zh-TW" sz="2000" dirty="0" err="1">
                <a:solidFill>
                  <a:srgbClr val="404040"/>
                </a:solidFill>
                <a:effectLst/>
                <a:latin typeface="微軟正黑體" panose="020B0604030504040204" pitchFamily="34" charset="-120"/>
                <a:ea typeface="微軟正黑體" panose="020B0604030504040204" pitchFamily="34" charset="-120"/>
                <a:cs typeface="Times New Roman" panose="02020603050405020304" pitchFamily="18" charset="0"/>
              </a:rPr>
              <a:t>期末成果發表</a:t>
            </a:r>
            <a:endParaRPr lang="zh-TW" altLang="en-US" sz="2800" dirty="0"/>
          </a:p>
        </p:txBody>
      </p:sp>
    </p:spTree>
    <p:extLst>
      <p:ext uri="{BB962C8B-B14F-4D97-AF65-F5344CB8AC3E}">
        <p14:creationId xmlns:p14="http://schemas.microsoft.com/office/powerpoint/2010/main" val="228929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3B420ED4-A4F0-42D7-A45E-0A6BCDCCA790}"/>
              </a:ext>
            </a:extLst>
          </p:cNvPr>
          <p:cNvPicPr>
            <a:picLocks noGrp="1" noChangeAspect="1"/>
          </p:cNvPicPr>
          <p:nvPr>
            <p:ph idx="1"/>
          </p:nvPr>
        </p:nvPicPr>
        <p:blipFill>
          <a:blip r:embed="rId2"/>
          <a:stretch>
            <a:fillRect/>
          </a:stretch>
        </p:blipFill>
        <p:spPr>
          <a:xfrm>
            <a:off x="6740117" y="1674812"/>
            <a:ext cx="3899029" cy="3508375"/>
          </a:xfrm>
        </p:spPr>
      </p:pic>
      <p:pic>
        <p:nvPicPr>
          <p:cNvPr id="7" name="圖片 6">
            <a:extLst>
              <a:ext uri="{FF2B5EF4-FFF2-40B4-BE49-F238E27FC236}">
                <a16:creationId xmlns:a16="http://schemas.microsoft.com/office/drawing/2014/main" id="{EC0AF8C6-234F-4A6B-9EDF-2E83CE74D59E}"/>
              </a:ext>
            </a:extLst>
          </p:cNvPr>
          <p:cNvPicPr>
            <a:picLocks noChangeAspect="1"/>
          </p:cNvPicPr>
          <p:nvPr/>
        </p:nvPicPr>
        <p:blipFill>
          <a:blip r:embed="rId3"/>
          <a:stretch>
            <a:fillRect/>
          </a:stretch>
        </p:blipFill>
        <p:spPr>
          <a:xfrm>
            <a:off x="1334889" y="380803"/>
            <a:ext cx="4349219" cy="6096394"/>
          </a:xfrm>
          <a:prstGeom prst="rect">
            <a:avLst/>
          </a:prstGeom>
        </p:spPr>
      </p:pic>
    </p:spTree>
    <p:extLst>
      <p:ext uri="{BB962C8B-B14F-4D97-AF65-F5344CB8AC3E}">
        <p14:creationId xmlns:p14="http://schemas.microsoft.com/office/powerpoint/2010/main" val="275226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2CF8B-BB07-4FF3-B476-DFED82CB6130}"/>
              </a:ext>
            </a:extLst>
          </p:cNvPr>
          <p:cNvSpPr>
            <a:spLocks noGrp="1"/>
          </p:cNvSpPr>
          <p:nvPr>
            <p:ph type="title"/>
          </p:nvPr>
        </p:nvSpPr>
        <p:spPr>
          <a:xfrm>
            <a:off x="724055" y="96788"/>
            <a:ext cx="9366325" cy="1143000"/>
          </a:xfrm>
        </p:spPr>
        <p:txBody>
          <a:bodyPr>
            <a:normAutofit/>
          </a:bodyPr>
          <a:lstStyle/>
          <a:p>
            <a:r>
              <a:rPr lang="en-US" altLang="zh-TW" dirty="0"/>
              <a:t>4</a:t>
            </a:r>
            <a:r>
              <a:rPr lang="zh-TW" altLang="en-US" dirty="0"/>
              <a:t>、系統操作流程</a:t>
            </a:r>
          </a:p>
        </p:txBody>
      </p:sp>
      <p:sp>
        <p:nvSpPr>
          <p:cNvPr id="3" name="內容版面配置區 2">
            <a:extLst>
              <a:ext uri="{FF2B5EF4-FFF2-40B4-BE49-F238E27FC236}">
                <a16:creationId xmlns:a16="http://schemas.microsoft.com/office/drawing/2014/main" id="{5C6F061C-AA38-48A4-A5E3-C67E6DB4640E}"/>
              </a:ext>
            </a:extLst>
          </p:cNvPr>
          <p:cNvSpPr>
            <a:spLocks noGrp="1"/>
          </p:cNvSpPr>
          <p:nvPr>
            <p:ph idx="1"/>
          </p:nvPr>
        </p:nvSpPr>
        <p:spPr/>
        <p:txBody>
          <a:bodyPr/>
          <a:lstStyle/>
          <a:p>
            <a:endParaRPr lang="zh-TW" altLang="en-US" dirty="0"/>
          </a:p>
        </p:txBody>
      </p:sp>
      <p:grpSp>
        <p:nvGrpSpPr>
          <p:cNvPr id="4" name="群組 3">
            <a:extLst>
              <a:ext uri="{FF2B5EF4-FFF2-40B4-BE49-F238E27FC236}">
                <a16:creationId xmlns:a16="http://schemas.microsoft.com/office/drawing/2014/main" id="{F55A29E4-340C-4599-9203-035AD3D0DA9B}"/>
              </a:ext>
            </a:extLst>
          </p:cNvPr>
          <p:cNvGrpSpPr/>
          <p:nvPr/>
        </p:nvGrpSpPr>
        <p:grpSpPr>
          <a:xfrm>
            <a:off x="5198076" y="245082"/>
            <a:ext cx="5988908" cy="6516130"/>
            <a:chOff x="0" y="0"/>
            <a:chExt cx="5986780" cy="8051165"/>
          </a:xfrm>
        </p:grpSpPr>
        <p:pic>
          <p:nvPicPr>
            <p:cNvPr id="5" name="圖片 4">
              <a:extLst>
                <a:ext uri="{FF2B5EF4-FFF2-40B4-BE49-F238E27FC236}">
                  <a16:creationId xmlns:a16="http://schemas.microsoft.com/office/drawing/2014/main" id="{8A8F21B0-344B-4FDC-B6E4-72AACE439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86780" cy="7688580"/>
            </a:xfrm>
            <a:prstGeom prst="rect">
              <a:avLst/>
            </a:prstGeom>
            <a:ln>
              <a:noFill/>
            </a:ln>
            <a:effectLst>
              <a:outerShdw blurRad="292100" dist="139700" dir="2700000" algn="tl" rotWithShape="0">
                <a:srgbClr val="333333">
                  <a:alpha val="65000"/>
                </a:srgbClr>
              </a:outerShdw>
            </a:effectLst>
          </p:spPr>
        </p:pic>
        <p:sp>
          <p:nvSpPr>
            <p:cNvPr id="6" name="文字方塊 8">
              <a:extLst>
                <a:ext uri="{FF2B5EF4-FFF2-40B4-BE49-F238E27FC236}">
                  <a16:creationId xmlns:a16="http://schemas.microsoft.com/office/drawing/2014/main" id="{F9AC582A-D985-4DA6-8440-D98F83B4EBD8}"/>
                </a:ext>
              </a:extLst>
            </p:cNvPr>
            <p:cNvSpPr txBox="1"/>
            <p:nvPr/>
          </p:nvSpPr>
          <p:spPr>
            <a:xfrm>
              <a:off x="980364" y="7831455"/>
              <a:ext cx="4062730" cy="21971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noAutofit/>
            </a:bodyPr>
            <a:lstStyle/>
            <a:p>
              <a:pPr indent="127000" algn="ctr">
                <a:spcBef>
                  <a:spcPts val="250"/>
                </a:spcBef>
                <a:spcAft>
                  <a:spcPts val="0"/>
                </a:spcAft>
              </a:pPr>
              <a:r>
                <a:rPr lang="en-US" sz="1000" b="1">
                  <a:solidFill>
                    <a:srgbClr val="404040"/>
                  </a:solidFill>
                  <a:effectLst/>
                  <a:latin typeface="Georgia" panose="02040502050405020303" pitchFamily="18" charset="0"/>
                  <a:ea typeface="微軟正黑體" panose="020B0604030504040204" pitchFamily="34" charset="-120"/>
                  <a:cs typeface="Times New Roman" panose="02020603050405020304" pitchFamily="18" charset="0"/>
                </a:rPr>
                <a:t>Figure 5 – 1 - </a:t>
              </a:r>
              <a:r>
                <a:rPr lang="zh-TW" sz="1000" b="1">
                  <a:solidFill>
                    <a:srgbClr val="404040"/>
                  </a:solidFill>
                  <a:effectLst/>
                  <a:latin typeface="Georgia" panose="02040502050405020303" pitchFamily="18" charset="0"/>
                  <a:ea typeface="微軟正黑體" panose="020B0604030504040204" pitchFamily="34" charset="-120"/>
                  <a:cs typeface="Times New Roman" panose="02020603050405020304" pitchFamily="18" charset="0"/>
                </a:rPr>
                <a:t>系統操作流程圖</a:t>
              </a:r>
            </a:p>
          </p:txBody>
        </p:sp>
      </p:grpSp>
    </p:spTree>
    <p:extLst>
      <p:ext uri="{BB962C8B-B14F-4D97-AF65-F5344CB8AC3E}">
        <p14:creationId xmlns:p14="http://schemas.microsoft.com/office/powerpoint/2010/main" val="182173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2E982-9F3D-4031-AE5C-64DA4B9FDEDF}"/>
              </a:ext>
            </a:extLst>
          </p:cNvPr>
          <p:cNvSpPr>
            <a:spLocks noGrp="1"/>
          </p:cNvSpPr>
          <p:nvPr>
            <p:ph type="title"/>
          </p:nvPr>
        </p:nvSpPr>
        <p:spPr/>
        <p:txBody>
          <a:bodyPr>
            <a:normAutofit/>
          </a:bodyPr>
          <a:lstStyle/>
          <a:p>
            <a:r>
              <a:rPr lang="en-US" altLang="zh-TW" dirty="0"/>
              <a:t>5</a:t>
            </a:r>
            <a:r>
              <a:rPr lang="zh-TW" altLang="en-US" dirty="0"/>
              <a:t>、系統實作過程及成果</a:t>
            </a:r>
          </a:p>
        </p:txBody>
      </p:sp>
      <p:sp>
        <p:nvSpPr>
          <p:cNvPr id="3" name="內容版面配置區 2">
            <a:extLst>
              <a:ext uri="{FF2B5EF4-FFF2-40B4-BE49-F238E27FC236}">
                <a16:creationId xmlns:a16="http://schemas.microsoft.com/office/drawing/2014/main" id="{56664690-8AF9-4860-838F-CFCD30D24C49}"/>
              </a:ext>
            </a:extLst>
          </p:cNvPr>
          <p:cNvSpPr>
            <a:spLocks noGrp="1"/>
          </p:cNvSpPr>
          <p:nvPr>
            <p:ph idx="1"/>
          </p:nvPr>
        </p:nvSpPr>
        <p:spPr/>
        <p:txBody>
          <a:bodyPr/>
          <a:lstStyle/>
          <a:p>
            <a:pPr algn="just">
              <a:lnSpc>
                <a:spcPct val="150000"/>
              </a:lnSpc>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本次主系統實作分工分為四大部分，以四大主頁及其相關功能區分為四大主題，分別是以登入、使用者驗證和註冊功能為主的主頁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(Home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、顯示個人資料與個人歷史訂購紀錄的個人頁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(Profile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、建立及參與團購群組的團購頁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，以及建立、修改或刪除店家和商品清單的店家資訊頁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(Stores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spTree>
    <p:extLst>
      <p:ext uri="{BB962C8B-B14F-4D97-AF65-F5344CB8AC3E}">
        <p14:creationId xmlns:p14="http://schemas.microsoft.com/office/powerpoint/2010/main" val="4590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CF445B-B5DD-4B40-AC3E-AD0658B5BB61}"/>
              </a:ext>
            </a:extLst>
          </p:cNvPr>
          <p:cNvSpPr>
            <a:spLocks noGrp="1"/>
          </p:cNvSpPr>
          <p:nvPr>
            <p:ph type="title"/>
          </p:nvPr>
        </p:nvSpPr>
        <p:spPr/>
        <p:txBody>
          <a:bodyPr/>
          <a:lstStyle/>
          <a:p>
            <a:r>
              <a:rPr lang="en-US" altLang="zh-TW" dirty="0"/>
              <a:t>5-1</a:t>
            </a:r>
            <a:r>
              <a:rPr lang="zh-TW" altLang="en-US" dirty="0"/>
              <a:t>、</a:t>
            </a:r>
            <a:r>
              <a:rPr lang="zh-TW" altLang="en-US" spc="600" dirty="0"/>
              <a:t>主頁</a:t>
            </a:r>
          </a:p>
        </p:txBody>
      </p:sp>
      <p:sp>
        <p:nvSpPr>
          <p:cNvPr id="3" name="內容版面配置區 2">
            <a:extLst>
              <a:ext uri="{FF2B5EF4-FFF2-40B4-BE49-F238E27FC236}">
                <a16:creationId xmlns:a16="http://schemas.microsoft.com/office/drawing/2014/main" id="{4D87E127-1C64-49CA-8D7E-276C5EB5BA74}"/>
              </a:ext>
            </a:extLst>
          </p:cNvPr>
          <p:cNvSpPr>
            <a:spLocks noGrp="1"/>
          </p:cNvSpPr>
          <p:nvPr>
            <p:ph idx="1"/>
          </p:nvPr>
        </p:nvSpPr>
        <p:spPr/>
        <p:txBody>
          <a:bodyPr/>
          <a:lstStyle/>
          <a:p>
            <a:r>
              <a:rPr lang="zh-TW" altLang="en-US" dirty="0"/>
              <a:t>註冊</a:t>
            </a:r>
            <a:endParaRPr lang="en-US" altLang="zh-TW" dirty="0"/>
          </a:p>
          <a:p>
            <a:r>
              <a:rPr lang="zh-TW" altLang="en-US" dirty="0"/>
              <a:t>登入</a:t>
            </a:r>
            <a:endParaRPr lang="en-US" altLang="zh-TW" dirty="0"/>
          </a:p>
          <a:p>
            <a:r>
              <a:rPr lang="zh-TW" altLang="en-US" dirty="0"/>
              <a:t>登出</a:t>
            </a:r>
          </a:p>
        </p:txBody>
      </p:sp>
    </p:spTree>
    <p:extLst>
      <p:ext uri="{BB962C8B-B14F-4D97-AF65-F5344CB8AC3E}">
        <p14:creationId xmlns:p14="http://schemas.microsoft.com/office/powerpoint/2010/main" val="328479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1424A7-5335-4AD7-B5E9-98CEA653969E}"/>
              </a:ext>
            </a:extLst>
          </p:cNvPr>
          <p:cNvSpPr>
            <a:spLocks noGrp="1"/>
          </p:cNvSpPr>
          <p:nvPr>
            <p:ph type="title"/>
          </p:nvPr>
        </p:nvSpPr>
        <p:spPr/>
        <p:txBody>
          <a:bodyPr/>
          <a:lstStyle/>
          <a:p>
            <a:r>
              <a:rPr lang="en-US" altLang="zh-TW" dirty="0"/>
              <a:t>5-1-1</a:t>
            </a:r>
            <a:r>
              <a:rPr lang="zh-TW" altLang="en-US" dirty="0"/>
              <a:t>、</a:t>
            </a:r>
            <a:r>
              <a:rPr lang="zh-TW" altLang="en-US" spc="600" dirty="0"/>
              <a:t>註冊</a:t>
            </a:r>
          </a:p>
        </p:txBody>
      </p:sp>
      <p:sp>
        <p:nvSpPr>
          <p:cNvPr id="3" name="內容版面配置區 2">
            <a:extLst>
              <a:ext uri="{FF2B5EF4-FFF2-40B4-BE49-F238E27FC236}">
                <a16:creationId xmlns:a16="http://schemas.microsoft.com/office/drawing/2014/main" id="{31223FEF-E257-4720-B960-3A10EC685CFE}"/>
              </a:ext>
            </a:extLst>
          </p:cNvPr>
          <p:cNvSpPr>
            <a:spLocks noGrp="1"/>
          </p:cNvSpPr>
          <p:nvPr>
            <p:ph idx="1"/>
          </p:nvPr>
        </p:nvSpPr>
        <p:spPr>
          <a:xfrm>
            <a:off x="1391322" y="2323652"/>
            <a:ext cx="436692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初次使用本系統的使用者須通過首頁的</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註冊</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按鈕進入到</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註冊頁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(signup.aspx)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建立使用者帳戶，有了使用者帳戶才能經過登入流程開始使用本系統的各項服務。</a:t>
            </a:r>
            <a:endParaRPr lang="zh-TW" altLang="en-US" dirty="0"/>
          </a:p>
        </p:txBody>
      </p:sp>
      <p:pic>
        <p:nvPicPr>
          <p:cNvPr id="7" name="圖片 6">
            <a:extLst>
              <a:ext uri="{FF2B5EF4-FFF2-40B4-BE49-F238E27FC236}">
                <a16:creationId xmlns:a16="http://schemas.microsoft.com/office/drawing/2014/main" id="{57E57600-542D-4149-9BBE-5C1721D3F041}"/>
              </a:ext>
            </a:extLst>
          </p:cNvPr>
          <p:cNvPicPr>
            <a:picLocks noChangeAspect="1"/>
          </p:cNvPicPr>
          <p:nvPr/>
        </p:nvPicPr>
        <p:blipFill>
          <a:blip r:embed="rId2"/>
          <a:stretch>
            <a:fillRect/>
          </a:stretch>
        </p:blipFill>
        <p:spPr>
          <a:xfrm>
            <a:off x="6695403" y="2258865"/>
            <a:ext cx="4105275" cy="3638550"/>
          </a:xfrm>
          <a:prstGeom prst="rect">
            <a:avLst/>
          </a:prstGeom>
        </p:spPr>
      </p:pic>
    </p:spTree>
    <p:extLst>
      <p:ext uri="{BB962C8B-B14F-4D97-AF65-F5344CB8AC3E}">
        <p14:creationId xmlns:p14="http://schemas.microsoft.com/office/powerpoint/2010/main" val="378894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BAA745-241C-4920-8464-D370ABE6E548}"/>
              </a:ext>
            </a:extLst>
          </p:cNvPr>
          <p:cNvSpPr>
            <a:spLocks noGrp="1"/>
          </p:cNvSpPr>
          <p:nvPr>
            <p:ph type="title"/>
          </p:nvPr>
        </p:nvSpPr>
        <p:spPr/>
        <p:txBody>
          <a:bodyPr/>
          <a:lstStyle/>
          <a:p>
            <a:r>
              <a:rPr lang="en-US" altLang="zh-TW" dirty="0"/>
              <a:t>5-1-1-1</a:t>
            </a:r>
            <a:r>
              <a:rPr lang="zh-TW" altLang="en-US" dirty="0"/>
              <a:t>、註冊驗證</a:t>
            </a:r>
          </a:p>
        </p:txBody>
      </p:sp>
      <p:sp>
        <p:nvSpPr>
          <p:cNvPr id="3" name="內容版面配置區 2">
            <a:extLst>
              <a:ext uri="{FF2B5EF4-FFF2-40B4-BE49-F238E27FC236}">
                <a16:creationId xmlns:a16="http://schemas.microsoft.com/office/drawing/2014/main" id="{5CF9C27F-70C1-4C3B-9266-4BCE79DDAD71}"/>
              </a:ext>
            </a:extLst>
          </p:cNvPr>
          <p:cNvSpPr>
            <a:spLocks noGrp="1"/>
          </p:cNvSpPr>
          <p:nvPr>
            <p:ph idx="1"/>
          </p:nvPr>
        </p:nvSpPr>
        <p:spPr>
          <a:xfrm>
            <a:off x="1391324" y="2323652"/>
            <a:ext cx="4160980"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按下註冊時，會驗證各個欄位，確認欄位資訊都無誤才會完成註冊，並將註冊之使用者資訊存入資料庫。</a:t>
            </a:r>
            <a:endParaRPr lang="zh-TW" altLang="en-US" dirty="0"/>
          </a:p>
        </p:txBody>
      </p:sp>
      <p:pic>
        <p:nvPicPr>
          <p:cNvPr id="4" name="圖片 3">
            <a:extLst>
              <a:ext uri="{FF2B5EF4-FFF2-40B4-BE49-F238E27FC236}">
                <a16:creationId xmlns:a16="http://schemas.microsoft.com/office/drawing/2014/main" id="{E747192C-9ED6-454A-BC95-FFFC3DB75E77}"/>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2235" y="1163286"/>
            <a:ext cx="2733873" cy="4667050"/>
          </a:xfrm>
          <a:prstGeom prst="rect">
            <a:avLst/>
          </a:prstGeom>
        </p:spPr>
      </p:pic>
    </p:spTree>
    <p:extLst>
      <p:ext uri="{BB962C8B-B14F-4D97-AF65-F5344CB8AC3E}">
        <p14:creationId xmlns:p14="http://schemas.microsoft.com/office/powerpoint/2010/main" val="189921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E2F418-FD82-4B04-ACFD-C7BD5C36A0D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C462DC8-26EE-4DED-8795-64BCDF995A42}"/>
              </a:ext>
            </a:extLst>
          </p:cNvPr>
          <p:cNvSpPr>
            <a:spLocks noGrp="1"/>
          </p:cNvSpPr>
          <p:nvPr>
            <p:ph idx="1"/>
          </p:nvPr>
        </p:nvSpPr>
        <p:spPr/>
        <p:txBody>
          <a:bodyPr/>
          <a:lstStyle/>
          <a:p>
            <a:r>
              <a:rPr lang="zh-TW" altLang="en-US" dirty="0"/>
              <a:t>進入註冊頁</a:t>
            </a:r>
          </a:p>
        </p:txBody>
      </p:sp>
      <p:pic>
        <p:nvPicPr>
          <p:cNvPr id="4" name="圖片 3">
            <a:extLst>
              <a:ext uri="{FF2B5EF4-FFF2-40B4-BE49-F238E27FC236}">
                <a16:creationId xmlns:a16="http://schemas.microsoft.com/office/drawing/2014/main" id="{3AF57597-75D2-45FC-8EBB-BDFAE09127E3}"/>
              </a:ext>
            </a:extLst>
          </p:cNvPr>
          <p:cNvPicPr/>
          <p:nvPr/>
        </p:nvPicPr>
        <p:blipFill>
          <a:blip r:embed="rId2">
            <a:extLst>
              <a:ext uri="{28A0092B-C50C-407E-A947-70E740481C1C}">
                <a14:useLocalDpi xmlns:a14="http://schemas.microsoft.com/office/drawing/2010/main" val="0"/>
              </a:ext>
            </a:extLst>
          </a:blip>
          <a:stretch>
            <a:fillRect/>
          </a:stretch>
        </p:blipFill>
        <p:spPr>
          <a:xfrm>
            <a:off x="4637515" y="565193"/>
            <a:ext cx="6120130" cy="5991225"/>
          </a:xfrm>
          <a:prstGeom prst="rect">
            <a:avLst/>
          </a:prstGeom>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246268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2D082-8B66-4660-A9E9-0D511578F13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5DC3928-F6A9-4B70-92BE-C4ED1C0EDAD8}"/>
              </a:ext>
            </a:extLst>
          </p:cNvPr>
          <p:cNvSpPr>
            <a:spLocks noGrp="1"/>
          </p:cNvSpPr>
          <p:nvPr>
            <p:ph idx="1"/>
          </p:nvPr>
        </p:nvSpPr>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帳號欄位可以點選</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確認帳號</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按鈕，以確認該帳號是否已被使用。</a:t>
            </a:r>
            <a:endParaRPr lang="zh-TW" altLang="en-US" dirty="0"/>
          </a:p>
        </p:txBody>
      </p:sp>
      <p:pic>
        <p:nvPicPr>
          <p:cNvPr id="8" name="圖片 7">
            <a:extLst>
              <a:ext uri="{FF2B5EF4-FFF2-40B4-BE49-F238E27FC236}">
                <a16:creationId xmlns:a16="http://schemas.microsoft.com/office/drawing/2014/main" id="{340CEBB3-0A0E-4202-94CD-82EE75F7823F}"/>
              </a:ext>
            </a:extLst>
          </p:cNvPr>
          <p:cNvPicPr/>
          <p:nvPr/>
        </p:nvPicPr>
        <p:blipFill>
          <a:blip r:embed="rId2">
            <a:extLst>
              <a:ext uri="{28A0092B-C50C-407E-A947-70E740481C1C}">
                <a14:useLocalDpi xmlns:a14="http://schemas.microsoft.com/office/drawing/2010/main" val="0"/>
              </a:ext>
            </a:extLst>
          </a:blip>
          <a:stretch>
            <a:fillRect/>
          </a:stretch>
        </p:blipFill>
        <p:spPr>
          <a:xfrm>
            <a:off x="1859950" y="3308960"/>
            <a:ext cx="2952750" cy="1179195"/>
          </a:xfrm>
          <a:prstGeom prst="rect">
            <a:avLst/>
          </a:prstGeom>
          <a:effectLst>
            <a:outerShdw blurRad="63500" sx="101000" sy="101000" algn="ctr" rotWithShape="0">
              <a:prstClr val="black">
                <a:alpha val="40000"/>
              </a:prstClr>
            </a:outerShdw>
          </a:effectLst>
        </p:spPr>
      </p:pic>
      <p:pic>
        <p:nvPicPr>
          <p:cNvPr id="9" name="圖片 8">
            <a:extLst>
              <a:ext uri="{FF2B5EF4-FFF2-40B4-BE49-F238E27FC236}">
                <a16:creationId xmlns:a16="http://schemas.microsoft.com/office/drawing/2014/main" id="{8C782317-4B46-4DAB-8F15-12FF0CF6006A}"/>
              </a:ext>
            </a:extLst>
          </p:cNvPr>
          <p:cNvPicPr/>
          <p:nvPr/>
        </p:nvPicPr>
        <p:blipFill>
          <a:blip r:embed="rId3">
            <a:extLst>
              <a:ext uri="{28A0092B-C50C-407E-A947-70E740481C1C}">
                <a14:useLocalDpi xmlns:a14="http://schemas.microsoft.com/office/drawing/2010/main" val="0"/>
              </a:ext>
            </a:extLst>
          </a:blip>
          <a:stretch>
            <a:fillRect/>
          </a:stretch>
        </p:blipFill>
        <p:spPr>
          <a:xfrm>
            <a:off x="6164811" y="3316580"/>
            <a:ext cx="2992755" cy="1171575"/>
          </a:xfrm>
          <a:prstGeom prst="rect">
            <a:avLst/>
          </a:prstGeom>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350124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31CD89B0-81A8-4E45-958C-C32149380AF4}"/>
              </a:ext>
            </a:extLst>
          </p:cNvPr>
          <p:cNvPicPr>
            <a:picLocks noGrp="1" noChangeAspect="1"/>
          </p:cNvPicPr>
          <p:nvPr>
            <p:ph idx="1"/>
          </p:nvPr>
        </p:nvPicPr>
        <p:blipFill>
          <a:blip r:embed="rId2"/>
          <a:stretch>
            <a:fillRect/>
          </a:stretch>
        </p:blipFill>
        <p:spPr>
          <a:xfrm>
            <a:off x="1533611" y="509382"/>
            <a:ext cx="3438095" cy="3009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圖片 7">
            <a:extLst>
              <a:ext uri="{FF2B5EF4-FFF2-40B4-BE49-F238E27FC236}">
                <a16:creationId xmlns:a16="http://schemas.microsoft.com/office/drawing/2014/main" id="{C12FCFF6-EC25-4999-B49E-7F779FD1F9A3}"/>
              </a:ext>
            </a:extLst>
          </p:cNvPr>
          <p:cNvPicPr>
            <a:picLocks noChangeAspect="1"/>
          </p:cNvPicPr>
          <p:nvPr/>
        </p:nvPicPr>
        <p:blipFill>
          <a:blip r:embed="rId3"/>
          <a:stretch>
            <a:fillRect/>
          </a:stretch>
        </p:blipFill>
        <p:spPr>
          <a:xfrm>
            <a:off x="1533611" y="3941668"/>
            <a:ext cx="3438095" cy="1923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字方塊 8">
            <a:extLst>
              <a:ext uri="{FF2B5EF4-FFF2-40B4-BE49-F238E27FC236}">
                <a16:creationId xmlns:a16="http://schemas.microsoft.com/office/drawing/2014/main" id="{75F99D1B-ED8C-4B39-8F87-2168CB22D086}"/>
              </a:ext>
            </a:extLst>
          </p:cNvPr>
          <p:cNvSpPr txBox="1"/>
          <p:nvPr/>
        </p:nvSpPr>
        <p:spPr>
          <a:xfrm>
            <a:off x="5698868" y="1386006"/>
            <a:ext cx="1800493" cy="369332"/>
          </a:xfrm>
          <a:prstGeom prst="rect">
            <a:avLst/>
          </a:prstGeom>
          <a:noFill/>
          <a:ln>
            <a:solidFill>
              <a:schemeClr val="bg2"/>
            </a:solidFill>
          </a:ln>
        </p:spPr>
        <p:txBody>
          <a:bodyPr wrap="none" rtlCol="0" anchor="ctr" anchorCtr="1">
            <a:spAutoFit/>
          </a:bodyPr>
          <a:lstStyle/>
          <a:p>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sym typeface="Webdings" panose="05030102010509060703" pitchFamily="18" charset="2"/>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帳號不可重複</a:t>
            </a:r>
            <a:endParaRPr lang="zh-TW" altLang="en-US" dirty="0"/>
          </a:p>
        </p:txBody>
      </p:sp>
      <p:sp>
        <p:nvSpPr>
          <p:cNvPr id="10" name="文字方塊 9">
            <a:extLst>
              <a:ext uri="{FF2B5EF4-FFF2-40B4-BE49-F238E27FC236}">
                <a16:creationId xmlns:a16="http://schemas.microsoft.com/office/drawing/2014/main" id="{E5997879-B357-4E8E-BC33-961AC2E8F677}"/>
              </a:ext>
            </a:extLst>
          </p:cNvPr>
          <p:cNvSpPr txBox="1"/>
          <p:nvPr/>
        </p:nvSpPr>
        <p:spPr>
          <a:xfrm>
            <a:off x="5645153" y="2292853"/>
            <a:ext cx="2323070" cy="1200329"/>
          </a:xfrm>
          <a:prstGeom prst="rect">
            <a:avLst/>
          </a:prstGeom>
          <a:noFill/>
          <a:ln>
            <a:solidFill>
              <a:schemeClr val="bg2"/>
            </a:solidFill>
          </a:ln>
        </p:spPr>
        <p:txBody>
          <a:bodyPr wrap="square" rtlCol="0" anchor="ctr" anchorCtr="1">
            <a:spAutoFit/>
          </a:bodyPr>
          <a:lstStyle/>
          <a:p>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sym typeface="Webdings" panose="05030102010509060703" pitchFamily="18" charset="2"/>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設定密碼，因密碼輸入後不會以明碼顯示，因此需重複輸入兩次以驗證</a:t>
            </a:r>
            <a:endParaRPr lang="zh-TW" altLang="en-US" dirty="0"/>
          </a:p>
        </p:txBody>
      </p:sp>
      <p:sp>
        <p:nvSpPr>
          <p:cNvPr id="11" name="文字方塊 10">
            <a:extLst>
              <a:ext uri="{FF2B5EF4-FFF2-40B4-BE49-F238E27FC236}">
                <a16:creationId xmlns:a16="http://schemas.microsoft.com/office/drawing/2014/main" id="{5F25745B-8BE4-42FB-910F-D494E5DADC06}"/>
              </a:ext>
            </a:extLst>
          </p:cNvPr>
          <p:cNvSpPr txBox="1"/>
          <p:nvPr/>
        </p:nvSpPr>
        <p:spPr>
          <a:xfrm>
            <a:off x="5698868" y="4416166"/>
            <a:ext cx="3195105" cy="369332"/>
          </a:xfrm>
          <a:prstGeom prst="rect">
            <a:avLst/>
          </a:prstGeom>
          <a:noFill/>
          <a:ln>
            <a:solidFill>
              <a:schemeClr val="bg2"/>
            </a:solidFill>
          </a:ln>
        </p:spPr>
        <p:txBody>
          <a:bodyPr wrap="none" rtlCol="0" anchor="ctr" anchorCtr="1">
            <a:spAutoFit/>
          </a:bodyPr>
          <a:lstStyle/>
          <a:p>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sym typeface="Webdings" panose="05030102010509060703" pitchFamily="18" charset="2"/>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電話格式須為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10</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碼數字組成</a:t>
            </a:r>
          </a:p>
        </p:txBody>
      </p:sp>
      <p:sp>
        <p:nvSpPr>
          <p:cNvPr id="12" name="文字方塊 11">
            <a:extLst>
              <a:ext uri="{FF2B5EF4-FFF2-40B4-BE49-F238E27FC236}">
                <a16:creationId xmlns:a16="http://schemas.microsoft.com/office/drawing/2014/main" id="{853402D9-DA21-4DB3-AF9E-F5AE89E35034}"/>
              </a:ext>
            </a:extLst>
          </p:cNvPr>
          <p:cNvSpPr txBox="1"/>
          <p:nvPr/>
        </p:nvSpPr>
        <p:spPr>
          <a:xfrm>
            <a:off x="5698868" y="5471994"/>
            <a:ext cx="3416320" cy="369332"/>
          </a:xfrm>
          <a:prstGeom prst="rect">
            <a:avLst/>
          </a:prstGeom>
          <a:noFill/>
          <a:ln>
            <a:solidFill>
              <a:schemeClr val="bg2"/>
            </a:solidFill>
          </a:ln>
        </p:spPr>
        <p:txBody>
          <a:bodyPr wrap="none" rtlCol="0" anchor="ctr" anchorCtr="1">
            <a:spAutoFit/>
          </a:bodyPr>
          <a:lstStyle/>
          <a:p>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sym typeface="Webdings" panose="05030102010509060703" pitchFamily="18" charset="2"/>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信箱將進行驗證地址是否有效</a:t>
            </a:r>
          </a:p>
        </p:txBody>
      </p:sp>
      <p:sp>
        <p:nvSpPr>
          <p:cNvPr id="14" name="內容版面配置區 2">
            <a:extLst>
              <a:ext uri="{FF2B5EF4-FFF2-40B4-BE49-F238E27FC236}">
                <a16:creationId xmlns:a16="http://schemas.microsoft.com/office/drawing/2014/main" id="{0DDDB9D2-B42E-46C9-B8F0-099B63D18C54}"/>
              </a:ext>
            </a:extLst>
          </p:cNvPr>
          <p:cNvSpPr txBox="1">
            <a:spLocks/>
          </p:cNvSpPr>
          <p:nvPr/>
        </p:nvSpPr>
        <p:spPr>
          <a:xfrm>
            <a:off x="5556776" y="777543"/>
            <a:ext cx="5440737" cy="329537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Microsoft JhengHei UI" panose="020B0604030504040204" pitchFamily="34" charset="-120"/>
                <a:ea typeface="Microsoft JhengHei UI" panose="020B0604030504040204" pitchFamily="34" charset="-120"/>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Microsoft JhengHei UI" panose="020B0604030504040204" pitchFamily="34" charset="-120"/>
                <a:ea typeface="Microsoft JhengHei UI" panose="020B0604030504040204" pitchFamily="34" charset="-120"/>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Microsoft JhengHei UI" panose="020B0604030504040204" pitchFamily="34" charset="-120"/>
                <a:ea typeface="Microsoft JhengHei UI" panose="020B0604030504040204" pitchFamily="34" charset="-120"/>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Microsoft JhengHei UI" panose="020B0604030504040204" pitchFamily="34" charset="-120"/>
                <a:ea typeface="Microsoft JhengHei UI" panose="020B0604030504040204" pitchFamily="34" charset="-120"/>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Microsoft JhengHei UI" panose="020B0604030504040204" pitchFamily="34" charset="-120"/>
                <a:ea typeface="Microsoft JhengHei UI" panose="020B0604030504040204" pitchFamily="34" charset="-120"/>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Microsoft JhengHei UI" panose="020B0604030504040204" pitchFamily="34" charset="-120"/>
                <a:ea typeface="Microsoft JhengHei UI" panose="020B0604030504040204" pitchFamily="34" charset="-120"/>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a:lstStyle>
          <a:p>
            <a:r>
              <a:rPr lang="zh-TW" altLang="zh-TW" sz="1800"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如果填寫資訊不正確，驗證機制會傳回錯誤訊息</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spTree>
    <p:extLst>
      <p:ext uri="{BB962C8B-B14F-4D97-AF65-F5344CB8AC3E}">
        <p14:creationId xmlns:p14="http://schemas.microsoft.com/office/powerpoint/2010/main" val="201165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B282178-FF1B-4ADE-A9FC-795E0F249F21}"/>
              </a:ext>
            </a:extLst>
          </p:cNvPr>
          <p:cNvSpPr>
            <a:spLocks noGrp="1"/>
          </p:cNvSpPr>
          <p:nvPr>
            <p:ph idx="1"/>
          </p:nvPr>
        </p:nvSpPr>
        <p:spPr>
          <a:xfrm>
            <a:off x="1262646" y="1030312"/>
            <a:ext cx="9390980" cy="3508977"/>
          </a:xfrm>
        </p:spPr>
        <p:txBody>
          <a:bodyPr/>
          <a:lstStyle/>
          <a:p>
            <a:r>
              <a:rPr lang="zh-TW" altLang="zh-TW" sz="1800"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如果填寫資訊不正確，驗證機制會傳回錯誤訊息</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sz="1400" dirty="0"/>
          </a:p>
        </p:txBody>
      </p:sp>
      <p:pic>
        <p:nvPicPr>
          <p:cNvPr id="5" name="圖片 4">
            <a:extLst>
              <a:ext uri="{FF2B5EF4-FFF2-40B4-BE49-F238E27FC236}">
                <a16:creationId xmlns:a16="http://schemas.microsoft.com/office/drawing/2014/main" id="{8307BFEE-AF59-4351-B801-173CFFD33AEF}"/>
              </a:ext>
            </a:extLst>
          </p:cNvPr>
          <p:cNvPicPr>
            <a:picLocks noChangeAspect="1"/>
          </p:cNvPicPr>
          <p:nvPr/>
        </p:nvPicPr>
        <p:blipFill>
          <a:blip r:embed="rId2"/>
          <a:stretch>
            <a:fillRect/>
          </a:stretch>
        </p:blipFill>
        <p:spPr>
          <a:xfrm>
            <a:off x="1538374" y="2113083"/>
            <a:ext cx="3447619" cy="3323809"/>
          </a:xfrm>
          <a:prstGeom prst="rect">
            <a:avLst/>
          </a:prstGeom>
        </p:spPr>
      </p:pic>
      <p:sp>
        <p:nvSpPr>
          <p:cNvPr id="6" name="文字方塊 5">
            <a:extLst>
              <a:ext uri="{FF2B5EF4-FFF2-40B4-BE49-F238E27FC236}">
                <a16:creationId xmlns:a16="http://schemas.microsoft.com/office/drawing/2014/main" id="{B6763D75-DDF6-4648-A75F-9AFCA67E6C44}"/>
              </a:ext>
            </a:extLst>
          </p:cNvPr>
          <p:cNvSpPr txBox="1"/>
          <p:nvPr/>
        </p:nvSpPr>
        <p:spPr>
          <a:xfrm>
            <a:off x="5303736" y="2908643"/>
            <a:ext cx="5032147" cy="369332"/>
          </a:xfrm>
          <a:prstGeom prst="rect">
            <a:avLst/>
          </a:prstGeom>
          <a:noFill/>
          <a:ln>
            <a:solidFill>
              <a:schemeClr val="bg2"/>
            </a:solidFill>
          </a:ln>
        </p:spPr>
        <p:txBody>
          <a:bodyPr wrap="none" rtlCol="0" anchor="ctr" anchorCtr="1">
            <a:spAutoFit/>
          </a:bodyPr>
          <a:lstStyle/>
          <a:p>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sym typeface="Webdings" panose="05030102010509060703" pitchFamily="18" charset="2"/>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選擇建立新家族時，家族名稱需自行輸入設定</a:t>
            </a:r>
          </a:p>
        </p:txBody>
      </p:sp>
      <p:sp>
        <p:nvSpPr>
          <p:cNvPr id="7" name="文字方塊 6">
            <a:extLst>
              <a:ext uri="{FF2B5EF4-FFF2-40B4-BE49-F238E27FC236}">
                <a16:creationId xmlns:a16="http://schemas.microsoft.com/office/drawing/2014/main" id="{A2F7D6A1-5B4E-4AB6-9696-EF0C9DEB2F8D}"/>
              </a:ext>
            </a:extLst>
          </p:cNvPr>
          <p:cNvSpPr txBox="1"/>
          <p:nvPr/>
        </p:nvSpPr>
        <p:spPr>
          <a:xfrm>
            <a:off x="5394452" y="4627359"/>
            <a:ext cx="5668964" cy="1200329"/>
          </a:xfrm>
          <a:prstGeom prst="rect">
            <a:avLst/>
          </a:prstGeom>
          <a:noFill/>
          <a:ln>
            <a:solidFill>
              <a:schemeClr val="bg2"/>
            </a:solidFill>
          </a:ln>
        </p:spPr>
        <p:txBody>
          <a:bodyPr wrap="square" rtlCol="0" anchor="ctr" anchorCtr="1">
            <a:spAutoFit/>
          </a:bodyPr>
          <a:lstStyle/>
          <a:p>
            <a:pPr marL="285750" indent="-285750">
              <a:buFont typeface="Wingdings" panose="05000000000000000000" pitchFamily="2" charset="2"/>
              <a:buChar char="Ø"/>
            </a:pPr>
            <a:r>
              <a:rPr lang="zh-TW" altLang="zh-TW" sz="1800" i="1"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如果以上欄位皆驗證通過，新註冊之使用者資訊便會寫入資料庫中，寫入前，會先將密碼做</a:t>
            </a:r>
            <a:r>
              <a:rPr lang="en-US" altLang="zh-TW" sz="1800" i="1" dirty="0">
                <a:solidFill>
                  <a:srgbClr val="FF0000"/>
                </a:solidFill>
                <a:effectLst/>
                <a:latin typeface="Georgia" panose="02040502050405020303" pitchFamily="18" charset="0"/>
                <a:ea typeface="微軟正黑體" panose="020B0604030504040204" pitchFamily="34" charset="-120"/>
                <a:cs typeface="Times New Roman" panose="02020603050405020304" pitchFamily="18" charset="0"/>
              </a:rPr>
              <a:t>AES</a:t>
            </a:r>
            <a:r>
              <a:rPr lang="zh-TW" altLang="zh-TW" sz="1800" i="1" dirty="0">
                <a:solidFill>
                  <a:srgbClr val="FF0000"/>
                </a:solidFill>
                <a:effectLst/>
                <a:latin typeface="Georgia" panose="02040502050405020303" pitchFamily="18" charset="0"/>
                <a:ea typeface="微軟正黑體" panose="020B0604030504040204" pitchFamily="34" charset="-120"/>
                <a:cs typeface="Times New Roman" panose="02020603050405020304" pitchFamily="18" charset="0"/>
              </a:rPr>
              <a:t>加密</a:t>
            </a:r>
            <a:r>
              <a:rPr lang="zh-TW" altLang="zh-TW" sz="1800" i="1"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，而後頁面將重新導回至</a:t>
            </a:r>
            <a:r>
              <a:rPr lang="en-US" altLang="zh-TW" sz="1800" i="1"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Home</a:t>
            </a:r>
            <a:r>
              <a:rPr lang="zh-TW" altLang="zh-TW" sz="1800" i="1" dirty="0">
                <a:solidFill>
                  <a:schemeClr val="accent2">
                    <a:lumMod val="75000"/>
                  </a:schemeClr>
                </a:solidFill>
                <a:effectLst/>
                <a:latin typeface="Georgia" panose="02040502050405020303" pitchFamily="18" charset="0"/>
                <a:ea typeface="微軟正黑體" panose="020B0604030504040204" pitchFamily="34" charset="-120"/>
                <a:cs typeface="Times New Roman" panose="02020603050405020304" pitchFamily="18" charset="0"/>
              </a:rPr>
              <a:t>頁面，以便使用者進入登入程序。</a:t>
            </a:r>
            <a:endParaRPr lang="zh-TW" altLang="en-US" i="1" dirty="0">
              <a:solidFill>
                <a:schemeClr val="accent2">
                  <a:lumMod val="75000"/>
                </a:schemeClr>
              </a:solidFill>
            </a:endParaRPr>
          </a:p>
        </p:txBody>
      </p:sp>
    </p:spTree>
    <p:extLst>
      <p:ext uri="{BB962C8B-B14F-4D97-AF65-F5344CB8AC3E}">
        <p14:creationId xmlns:p14="http://schemas.microsoft.com/office/powerpoint/2010/main" val="406400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13271" y="741838"/>
            <a:ext cx="9366325" cy="1143000"/>
          </a:xfrm>
        </p:spPr>
        <p:txBody>
          <a:bodyPr rtlCol="0">
            <a:normAutofit/>
          </a:bodyPr>
          <a:lstStyle/>
          <a:p>
            <a:pPr marL="571500" indent="-571500">
              <a:buFont typeface="Wingdings" panose="05000000000000000000" pitchFamily="2" charset="2"/>
              <a:buChar char="Ø"/>
            </a:pPr>
            <a:r>
              <a:rPr lang="zh-TW" altLang="en-US" dirty="0"/>
              <a:t>好揪團</a:t>
            </a:r>
            <a:r>
              <a:rPr lang="en-US" altLang="zh-TW" dirty="0"/>
              <a:t>Go!</a:t>
            </a:r>
            <a:endParaRPr lang="zh-TW" altLang="en-US" dirty="0"/>
          </a:p>
        </p:txBody>
      </p:sp>
      <p:sp>
        <p:nvSpPr>
          <p:cNvPr id="3" name="內容預留位置 2"/>
          <p:cNvSpPr>
            <a:spLocks noGrp="1"/>
          </p:cNvSpPr>
          <p:nvPr>
            <p:ph idx="1"/>
          </p:nvPr>
        </p:nvSpPr>
        <p:spPr>
          <a:xfrm>
            <a:off x="1520793" y="2184824"/>
            <a:ext cx="9390977" cy="3508977"/>
          </a:xfrm>
        </p:spPr>
        <p:txBody>
          <a:bodyPr rtlCol="0">
            <a:normAutofit/>
          </a:bodyPr>
          <a:lstStyle/>
          <a:p>
            <a:pPr marL="68580" indent="0">
              <a:lnSpc>
                <a:spcPct val="150000"/>
              </a:lnSpc>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這是一個提供使用者輕鬆團購的系統，為了使開團者及參與團購的使用者能夠更加便利的進行團購，我們提供了完整的功能，使用者可以透過自己建立的群組，開啟自己使用者群組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(Family)</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可見的團購群組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，在團購群組開啟過程中提供使用者自由刪減訂單，所有使用者都可以在個人頁看到自己的歷史訂單。而開團者可以在結單後瀏覽自己開團群組中的團購資訊和所有訂單</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dirty="0"/>
          </a:p>
        </p:txBody>
      </p:sp>
    </p:spTree>
    <p:extLst>
      <p:ext uri="{BB962C8B-B14F-4D97-AF65-F5344CB8AC3E}">
        <p14:creationId xmlns:p14="http://schemas.microsoft.com/office/powerpoint/2010/main" val="400112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1E15D1-0121-4E42-B0EE-62B1A30AA3AB}"/>
              </a:ext>
            </a:extLst>
          </p:cNvPr>
          <p:cNvSpPr>
            <a:spLocks noGrp="1"/>
          </p:cNvSpPr>
          <p:nvPr>
            <p:ph idx="1"/>
          </p:nvPr>
        </p:nvSpPr>
        <p:spPr>
          <a:xfrm>
            <a:off x="569567" y="250165"/>
            <a:ext cx="5190708" cy="4909991"/>
          </a:xfrm>
        </p:spPr>
        <p:txBody>
          <a:bodyPr>
            <a:normAutofit lnSpcReduction="10000"/>
          </a:bodyPr>
          <a:lstStyle/>
          <a:p>
            <a:pPr>
              <a:lnSpc>
                <a:spcPct val="160000"/>
              </a:lnSpc>
            </a:pPr>
            <a:r>
              <a:rPr lang="zh-TW" altLang="en-US" dirty="0"/>
              <a:t>設定家族</a:t>
            </a:r>
            <a:endParaRPr lang="en-US" altLang="zh-TW" dirty="0"/>
          </a:p>
          <a:p>
            <a:pPr marL="365760" lvl="1" indent="0">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開團的使用者只能以家族為單位建立團購群組，因此該團購群組將只有其建立時所指定家族的成員可以參與團購。換句話說，參與團購的使用者在團購頁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便只能看到或參加其所屬家族為單位建立的團購群組，以此確保同一團購群組所有成員的訂單都會送往同一地點，以便群組訂單的發放與收款等作業之遂行。</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65760" lvl="1" indent="0">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因此，就結論而言，使用者家族與</a:t>
            </a:r>
            <a:r>
              <a:rPr lang="zh-TW" altLang="zh-TW" sz="1800" b="1"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地域性</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有著較直接的關聯。設定家族時，若是加入已知家族，</a:t>
            </a:r>
            <a:r>
              <a:rPr lang="zh-TW"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需要使用者知道該家族的名稱及密碼</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，以確保該家族成員彼此之間具有地域上的關係或有一定程度的認識。故此，在</a:t>
            </a:r>
            <a:r>
              <a:rPr lang="zh-TW" altLang="zh-TW" sz="1800" dirty="0">
                <a:solidFill>
                  <a:srgbClr val="FF0000"/>
                </a:solidFill>
                <a:effectLst/>
                <a:latin typeface="Georgia" panose="02040502050405020303" pitchFamily="18" charset="0"/>
                <a:ea typeface="微軟正黑體" panose="020B0604030504040204" pitchFamily="34" charset="-120"/>
                <a:cs typeface="Times New Roman" panose="02020603050405020304" pitchFamily="18" charset="0"/>
              </a:rPr>
              <a:t>新增家族時便需要設定家族名稱及密碼</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。目前系統設定使用者最多只能加入三個家族。</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65760" lvl="1" indent="0">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endParaRPr lang="zh-TW" altLang="en-US" sz="2400" dirty="0"/>
          </a:p>
        </p:txBody>
      </p:sp>
      <p:pic>
        <p:nvPicPr>
          <p:cNvPr id="4" name="圖片 3">
            <a:extLst>
              <a:ext uri="{FF2B5EF4-FFF2-40B4-BE49-F238E27FC236}">
                <a16:creationId xmlns:a16="http://schemas.microsoft.com/office/drawing/2014/main" id="{1D50AF56-7AD6-4DD5-B0B0-88F1B258AAC7}"/>
              </a:ext>
            </a:extLst>
          </p:cNvPr>
          <p:cNvPicPr/>
          <p:nvPr/>
        </p:nvPicPr>
        <p:blipFill rotWithShape="1">
          <a:blip r:embed="rId2">
            <a:extLst>
              <a:ext uri="{28A0092B-C50C-407E-A947-70E740481C1C}">
                <a14:useLocalDpi xmlns:a14="http://schemas.microsoft.com/office/drawing/2010/main" val="0"/>
              </a:ext>
            </a:extLst>
          </a:blip>
          <a:srcRect b="17610"/>
          <a:stretch/>
        </p:blipFill>
        <p:spPr bwMode="auto">
          <a:xfrm>
            <a:off x="2445073" y="4754382"/>
            <a:ext cx="3390102" cy="2103618"/>
          </a:xfrm>
          <a:prstGeom prst="rect">
            <a:avLst/>
          </a:prstGeom>
          <a:ln>
            <a:noFill/>
          </a:ln>
          <a:effectLst>
            <a:innerShdw blurRad="25400">
              <a:prstClr val="black"/>
            </a:innerShdw>
          </a:effectLst>
          <a:extLst>
            <a:ext uri="{53640926-AAD7-44D8-BBD7-CCE9431645EC}">
              <a14:shadowObscured xmlns:a14="http://schemas.microsoft.com/office/drawing/2010/main"/>
            </a:ext>
          </a:extLst>
        </p:spPr>
      </p:pic>
      <p:pic>
        <p:nvPicPr>
          <p:cNvPr id="6" name="圖片 5">
            <a:extLst>
              <a:ext uri="{FF2B5EF4-FFF2-40B4-BE49-F238E27FC236}">
                <a16:creationId xmlns:a16="http://schemas.microsoft.com/office/drawing/2014/main" id="{DBA6985E-CA5A-4964-8EF0-5217452AC214}"/>
              </a:ext>
            </a:extLst>
          </p:cNvPr>
          <p:cNvPicPr>
            <a:picLocks noChangeAspect="1"/>
          </p:cNvPicPr>
          <p:nvPr/>
        </p:nvPicPr>
        <p:blipFill>
          <a:blip r:embed="rId3"/>
          <a:stretch>
            <a:fillRect/>
          </a:stretch>
        </p:blipFill>
        <p:spPr>
          <a:xfrm>
            <a:off x="5910074" y="250165"/>
            <a:ext cx="4420391" cy="2769111"/>
          </a:xfrm>
          <a:prstGeom prst="rect">
            <a:avLst/>
          </a:prstGeom>
        </p:spPr>
      </p:pic>
      <p:pic>
        <p:nvPicPr>
          <p:cNvPr id="8" name="圖片 7">
            <a:extLst>
              <a:ext uri="{FF2B5EF4-FFF2-40B4-BE49-F238E27FC236}">
                <a16:creationId xmlns:a16="http://schemas.microsoft.com/office/drawing/2014/main" id="{15DB79E5-E5E9-41BE-8C6A-311963DFFB5A}"/>
              </a:ext>
            </a:extLst>
          </p:cNvPr>
          <p:cNvPicPr>
            <a:picLocks noChangeAspect="1"/>
          </p:cNvPicPr>
          <p:nvPr/>
        </p:nvPicPr>
        <p:blipFill>
          <a:blip r:embed="rId4"/>
          <a:stretch>
            <a:fillRect/>
          </a:stretch>
        </p:blipFill>
        <p:spPr>
          <a:xfrm>
            <a:off x="6321661" y="3113885"/>
            <a:ext cx="3345581" cy="2136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字方塊 8">
            <a:extLst>
              <a:ext uri="{FF2B5EF4-FFF2-40B4-BE49-F238E27FC236}">
                <a16:creationId xmlns:a16="http://schemas.microsoft.com/office/drawing/2014/main" id="{4482D6F3-DDA3-445F-98A1-03F8542ACADD}"/>
              </a:ext>
            </a:extLst>
          </p:cNvPr>
          <p:cNvSpPr txBox="1"/>
          <p:nvPr/>
        </p:nvSpPr>
        <p:spPr>
          <a:xfrm>
            <a:off x="9932531" y="903696"/>
            <a:ext cx="2056269" cy="92333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pPr marL="285750" indent="-285750">
              <a:buFont typeface="Wingdings" panose="05000000000000000000" pitchFamily="2" charset="2"/>
              <a:buChar char="Ø"/>
            </a:pPr>
            <a:r>
              <a:rPr lang="zh-TW" altLang="en-US" dirty="0">
                <a:solidFill>
                  <a:schemeClr val="accent2">
                    <a:lumMod val="75000"/>
                  </a:schemeClr>
                </a:solidFill>
                <a:latin typeface="微軟正黑體 Light" panose="020B0304030504040204" pitchFamily="34" charset="-120"/>
                <a:ea typeface="微軟正黑體 Light" panose="020B0304030504040204" pitchFamily="34" charset="-120"/>
              </a:rPr>
              <a:t>下拉式選單會載入已存在的家族名稱</a:t>
            </a:r>
          </a:p>
        </p:txBody>
      </p:sp>
      <p:sp>
        <p:nvSpPr>
          <p:cNvPr id="10" name="箭號: 向右 9">
            <a:extLst>
              <a:ext uri="{FF2B5EF4-FFF2-40B4-BE49-F238E27FC236}">
                <a16:creationId xmlns:a16="http://schemas.microsoft.com/office/drawing/2014/main" id="{5101E7A9-3240-46A2-A3DD-3996399B8DA9}"/>
              </a:ext>
            </a:extLst>
          </p:cNvPr>
          <p:cNvSpPr/>
          <p:nvPr/>
        </p:nvSpPr>
        <p:spPr>
          <a:xfrm>
            <a:off x="5665818" y="3429000"/>
            <a:ext cx="825200" cy="237066"/>
          </a:xfrm>
          <a:prstGeom prst="rightArrow">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cxnSp>
        <p:nvCxnSpPr>
          <p:cNvPr id="12" name="接點: 肘形 11">
            <a:extLst>
              <a:ext uri="{FF2B5EF4-FFF2-40B4-BE49-F238E27FC236}">
                <a16:creationId xmlns:a16="http://schemas.microsoft.com/office/drawing/2014/main" id="{A4CB864E-96C6-4483-8144-665E8759F2E1}"/>
              </a:ext>
            </a:extLst>
          </p:cNvPr>
          <p:cNvCxnSpPr>
            <a:cxnSpLocks/>
          </p:cNvCxnSpPr>
          <p:nvPr/>
        </p:nvCxnSpPr>
        <p:spPr>
          <a:xfrm rot="16200000" flipH="1">
            <a:off x="3515571" y="4443095"/>
            <a:ext cx="478715" cy="363991"/>
          </a:xfrm>
          <a:prstGeom prst="bentConnector3">
            <a:avLst>
              <a:gd name="adj1" fmla="val 5000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290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2A5B8B8-CBD1-409A-B0A5-C14F04444EB0}"/>
              </a:ext>
            </a:extLst>
          </p:cNvPr>
          <p:cNvSpPr>
            <a:spLocks noGrp="1"/>
          </p:cNvSpPr>
          <p:nvPr>
            <p:ph idx="1"/>
          </p:nvPr>
        </p:nvSpPr>
        <p:spPr>
          <a:xfrm>
            <a:off x="1213523" y="1307652"/>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按下確認家族按鈕後，將回傳驗證結果之提示訊息於控制項下方。</a:t>
            </a:r>
            <a:endParaRPr lang="zh-TW" altLang="en-US" dirty="0"/>
          </a:p>
        </p:txBody>
      </p:sp>
      <p:pic>
        <p:nvPicPr>
          <p:cNvPr id="4" name="圖片 3">
            <a:extLst>
              <a:ext uri="{FF2B5EF4-FFF2-40B4-BE49-F238E27FC236}">
                <a16:creationId xmlns:a16="http://schemas.microsoft.com/office/drawing/2014/main" id="{8EAFFD22-7837-4E04-9778-A2052A35D562}"/>
              </a:ext>
            </a:extLst>
          </p:cNvPr>
          <p:cNvPicPr/>
          <p:nvPr/>
        </p:nvPicPr>
        <p:blipFill>
          <a:blip r:embed="rId2">
            <a:extLst>
              <a:ext uri="{28A0092B-C50C-407E-A947-70E740481C1C}">
                <a14:useLocalDpi xmlns:a14="http://schemas.microsoft.com/office/drawing/2010/main" val="0"/>
              </a:ext>
            </a:extLst>
          </a:blip>
          <a:stretch>
            <a:fillRect/>
          </a:stretch>
        </p:blipFill>
        <p:spPr>
          <a:xfrm>
            <a:off x="1587500" y="2613179"/>
            <a:ext cx="3380952" cy="2203450"/>
          </a:xfrm>
          <a:prstGeom prst="rect">
            <a:avLst/>
          </a:prstGeom>
          <a:solidFill>
            <a:srgbClr val="FFFFFF">
              <a:shade val="85000"/>
            </a:srgbClr>
          </a:solidFill>
          <a:ln w="88900" cap="sq">
            <a:solidFill>
              <a:srgbClr val="FFFFFF"/>
            </a:solidFill>
            <a:miter lim="800000"/>
          </a:ln>
          <a:effectLst>
            <a:outerShdw blurRad="25400" dist="12700" dir="5400000" algn="tl" rotWithShape="0">
              <a:srgbClr val="000000">
                <a:alpha val="40000"/>
              </a:srgbClr>
            </a:outerShdw>
          </a:effectLst>
        </p:spPr>
      </p:pic>
      <p:pic>
        <p:nvPicPr>
          <p:cNvPr id="5" name="圖片 4">
            <a:extLst>
              <a:ext uri="{FF2B5EF4-FFF2-40B4-BE49-F238E27FC236}">
                <a16:creationId xmlns:a16="http://schemas.microsoft.com/office/drawing/2014/main" id="{6B727CBF-D633-4D87-A52D-BC89E3230603}"/>
              </a:ext>
            </a:extLst>
          </p:cNvPr>
          <p:cNvPicPr/>
          <p:nvPr/>
        </p:nvPicPr>
        <p:blipFill>
          <a:blip r:embed="rId3">
            <a:extLst>
              <a:ext uri="{28A0092B-C50C-407E-A947-70E740481C1C}">
                <a14:useLocalDpi xmlns:a14="http://schemas.microsoft.com/office/drawing/2010/main" val="0"/>
              </a:ext>
            </a:extLst>
          </a:blip>
          <a:stretch>
            <a:fillRect/>
          </a:stretch>
        </p:blipFill>
        <p:spPr>
          <a:xfrm>
            <a:off x="6364182" y="2613179"/>
            <a:ext cx="3380952" cy="2203450"/>
          </a:xfrm>
          <a:prstGeom prst="rect">
            <a:avLst/>
          </a:prstGeom>
          <a:solidFill>
            <a:srgbClr val="FFFFFF">
              <a:shade val="85000"/>
            </a:srgbClr>
          </a:solidFill>
          <a:ln w="88900" cap="sq">
            <a:solidFill>
              <a:srgbClr val="FFFFFF"/>
            </a:solidFill>
            <a:miter lim="800000"/>
          </a:ln>
          <a:effectLst>
            <a:outerShdw blurRad="25400" dist="12700" dir="5400000" algn="tl" rotWithShape="0">
              <a:srgbClr val="000000">
                <a:alpha val="40000"/>
              </a:srgbClr>
            </a:outerShdw>
          </a:effectLst>
        </p:spPr>
      </p:pic>
    </p:spTree>
    <p:extLst>
      <p:ext uri="{BB962C8B-B14F-4D97-AF65-F5344CB8AC3E}">
        <p14:creationId xmlns:p14="http://schemas.microsoft.com/office/powerpoint/2010/main" val="83571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2299DFA-64B4-4092-9313-A18A82FCF81B}"/>
              </a:ext>
            </a:extLst>
          </p:cNvPr>
          <p:cNvSpPr>
            <a:spLocks noGrp="1"/>
          </p:cNvSpPr>
          <p:nvPr>
            <p:ph idx="1"/>
          </p:nvPr>
        </p:nvSpPr>
        <p:spPr>
          <a:xfrm>
            <a:off x="1210091" y="1260971"/>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註冊成功後，系統會自動將頁面導回首頁。</a:t>
            </a:r>
          </a:p>
          <a:p>
            <a:pPr marL="68580" indent="0">
              <a:buNone/>
            </a:pPr>
            <a:endParaRPr lang="zh-TW" altLang="en-US" dirty="0"/>
          </a:p>
        </p:txBody>
      </p:sp>
      <p:pic>
        <p:nvPicPr>
          <p:cNvPr id="4" name="圖片 3">
            <a:extLst>
              <a:ext uri="{FF2B5EF4-FFF2-40B4-BE49-F238E27FC236}">
                <a16:creationId xmlns:a16="http://schemas.microsoft.com/office/drawing/2014/main" id="{B719D290-26BC-425F-A3D9-BEB1B3CC23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15500" y="2024096"/>
            <a:ext cx="5960999" cy="3923622"/>
          </a:xfrm>
          <a:prstGeom prst="rect">
            <a:avLst/>
          </a:prstGeom>
        </p:spPr>
      </p:pic>
    </p:spTree>
    <p:extLst>
      <p:ext uri="{BB962C8B-B14F-4D97-AF65-F5344CB8AC3E}">
        <p14:creationId xmlns:p14="http://schemas.microsoft.com/office/powerpoint/2010/main" val="10381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916610-09A0-4656-807D-128ED460C5B1}"/>
              </a:ext>
            </a:extLst>
          </p:cNvPr>
          <p:cNvSpPr>
            <a:spLocks noGrp="1"/>
          </p:cNvSpPr>
          <p:nvPr>
            <p:ph type="title"/>
          </p:nvPr>
        </p:nvSpPr>
        <p:spPr/>
        <p:txBody>
          <a:bodyPr/>
          <a:lstStyle/>
          <a:p>
            <a:r>
              <a:rPr lang="en-US" altLang="zh-TW" dirty="0"/>
              <a:t>5-1-2</a:t>
            </a:r>
            <a:r>
              <a:rPr lang="zh-TW" altLang="en-US" dirty="0"/>
              <a:t>、</a:t>
            </a:r>
            <a:r>
              <a:rPr lang="zh-TW" altLang="en-US" spc="600" dirty="0"/>
              <a:t>登入</a:t>
            </a:r>
          </a:p>
        </p:txBody>
      </p:sp>
      <p:sp>
        <p:nvSpPr>
          <p:cNvPr id="3" name="內容版面配置區 2">
            <a:extLst>
              <a:ext uri="{FF2B5EF4-FFF2-40B4-BE49-F238E27FC236}">
                <a16:creationId xmlns:a16="http://schemas.microsoft.com/office/drawing/2014/main" id="{C32B07E7-5FC1-435A-83D9-A94B4F070A85}"/>
              </a:ext>
            </a:extLst>
          </p:cNvPr>
          <p:cNvSpPr>
            <a:spLocks noGrp="1"/>
          </p:cNvSpPr>
          <p:nvPr>
            <p:ph idx="1"/>
          </p:nvPr>
        </p:nvSpPr>
        <p:spPr>
          <a:xfrm>
            <a:off x="1391324" y="2323652"/>
            <a:ext cx="4951812"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經過註冊程序完成註冊帳戶的使用者，可於首頁進入登入驗證流程，完成登入後即可享用本系統的各項服務。</a:t>
            </a:r>
            <a:endParaRPr lang="zh-TW" altLang="en-US" dirty="0"/>
          </a:p>
        </p:txBody>
      </p:sp>
      <p:pic>
        <p:nvPicPr>
          <p:cNvPr id="5" name="圖片 4">
            <a:extLst>
              <a:ext uri="{FF2B5EF4-FFF2-40B4-BE49-F238E27FC236}">
                <a16:creationId xmlns:a16="http://schemas.microsoft.com/office/drawing/2014/main" id="{24464BF9-59C9-4EDC-940C-AE1A34C6C0A3}"/>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6202" y="1342578"/>
            <a:ext cx="2915766" cy="4638091"/>
          </a:xfrm>
          <a:prstGeom prst="rect">
            <a:avLst/>
          </a:prstGeom>
        </p:spPr>
      </p:pic>
    </p:spTree>
    <p:extLst>
      <p:ext uri="{BB962C8B-B14F-4D97-AF65-F5344CB8AC3E}">
        <p14:creationId xmlns:p14="http://schemas.microsoft.com/office/powerpoint/2010/main" val="15172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560A21E-3CB9-46AE-9130-01E501EE1C13}"/>
              </a:ext>
            </a:extLst>
          </p:cNvPr>
          <p:cNvSpPr>
            <a:spLocks noGrp="1"/>
          </p:cNvSpPr>
          <p:nvPr>
            <p:ph idx="1"/>
          </p:nvPr>
        </p:nvSpPr>
        <p:spPr>
          <a:xfrm>
            <a:off x="820709" y="807890"/>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驗證對應帳號密碼是否存在，如果登入</a:t>
            </a:r>
            <a:r>
              <a:rPr lang="zh-TW" altLang="zh-TW" sz="1800" b="1"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成功</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則進入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，失敗則會出現錯誤的提示訊息。若登入成功，將</a:t>
            </a:r>
            <a:r>
              <a:rPr lang="en-US" altLang="zh-TW" sz="1800" u="sng"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User ID</a:t>
            </a:r>
            <a:r>
              <a:rPr lang="zh-TW" altLang="zh-TW" sz="1800" u="sng"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寫入</a:t>
            </a:r>
            <a:r>
              <a:rPr lang="en-US" altLang="zh-TW" sz="1800" u="sng"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cookie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，下次進入則可以免登入</a:t>
            </a:r>
            <a:endParaRPr lang="zh-TW" altLang="en-US" dirty="0"/>
          </a:p>
        </p:txBody>
      </p:sp>
      <p:pic>
        <p:nvPicPr>
          <p:cNvPr id="4" name="圖片 3">
            <a:extLst>
              <a:ext uri="{FF2B5EF4-FFF2-40B4-BE49-F238E27FC236}">
                <a16:creationId xmlns:a16="http://schemas.microsoft.com/office/drawing/2014/main" id="{3FCEE63E-7B1D-44AF-83A1-05BC73E7D85C}"/>
              </a:ext>
            </a:extLst>
          </p:cNvPr>
          <p:cNvPicPr/>
          <p:nvPr/>
        </p:nvPicPr>
        <p:blipFill>
          <a:blip r:embed="rId2">
            <a:extLst>
              <a:ext uri="{28A0092B-C50C-407E-A947-70E740481C1C}">
                <a14:useLocalDpi xmlns:a14="http://schemas.microsoft.com/office/drawing/2010/main" val="0"/>
              </a:ext>
            </a:extLst>
          </a:blip>
          <a:stretch>
            <a:fillRect/>
          </a:stretch>
        </p:blipFill>
        <p:spPr>
          <a:xfrm>
            <a:off x="4958873" y="1481546"/>
            <a:ext cx="2203107" cy="2787589"/>
          </a:xfrm>
          <a:prstGeom prst="rect">
            <a:avLst/>
          </a:prstGeom>
        </p:spPr>
      </p:pic>
      <p:pic>
        <p:nvPicPr>
          <p:cNvPr id="5" name="圖片 4">
            <a:extLst>
              <a:ext uri="{FF2B5EF4-FFF2-40B4-BE49-F238E27FC236}">
                <a16:creationId xmlns:a16="http://schemas.microsoft.com/office/drawing/2014/main" id="{F360A8F3-DB19-435E-B725-B0F53E2B4E6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227577" y="3802653"/>
            <a:ext cx="4274491" cy="2573964"/>
          </a:xfrm>
          <a:prstGeom prst="rect">
            <a:avLst/>
          </a:prstGeom>
          <a:effectLst>
            <a:innerShdw blurRad="25400">
              <a:prstClr val="black"/>
            </a:innerShdw>
          </a:effectLst>
        </p:spPr>
      </p:pic>
      <p:pic>
        <p:nvPicPr>
          <p:cNvPr id="6" name="圖片 5">
            <a:extLst>
              <a:ext uri="{FF2B5EF4-FFF2-40B4-BE49-F238E27FC236}">
                <a16:creationId xmlns:a16="http://schemas.microsoft.com/office/drawing/2014/main" id="{26A0CE63-7389-4496-A927-EE8278D7575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20709" y="2751093"/>
            <a:ext cx="3218180" cy="2103120"/>
          </a:xfrm>
          <a:prstGeom prst="rect">
            <a:avLst/>
          </a:prstGeom>
        </p:spPr>
      </p:pic>
      <p:sp>
        <p:nvSpPr>
          <p:cNvPr id="7" name="文字方塊 6">
            <a:extLst>
              <a:ext uri="{FF2B5EF4-FFF2-40B4-BE49-F238E27FC236}">
                <a16:creationId xmlns:a16="http://schemas.microsoft.com/office/drawing/2014/main" id="{7C5FACA3-3866-4134-B9B5-05CDE11D9086}"/>
              </a:ext>
            </a:extLst>
          </p:cNvPr>
          <p:cNvSpPr txBox="1"/>
          <p:nvPr/>
        </p:nvSpPr>
        <p:spPr>
          <a:xfrm>
            <a:off x="809877" y="2268830"/>
            <a:ext cx="1338828" cy="369332"/>
          </a:xfrm>
          <a:prstGeom prst="rect">
            <a:avLst/>
          </a:prstGeom>
          <a:ln/>
        </p:spPr>
        <p:style>
          <a:lnRef idx="2">
            <a:schemeClr val="dk1"/>
          </a:lnRef>
          <a:fillRef idx="1">
            <a:schemeClr val="lt1"/>
          </a:fillRef>
          <a:effectRef idx="0">
            <a:schemeClr val="dk1"/>
          </a:effectRef>
          <a:fontRef idx="minor">
            <a:schemeClr val="dk1"/>
          </a:fontRef>
        </p:style>
        <p:txBody>
          <a:bodyPr wrap="none" rtlCol="0" anchor="ctr" anchorCtr="1">
            <a:spAutoFit/>
          </a:bodyPr>
          <a:lstStyle/>
          <a:p>
            <a:r>
              <a:rPr lang="zh-TW" altLang="en-US" dirty="0"/>
              <a:t>登入初始頁</a:t>
            </a:r>
          </a:p>
        </p:txBody>
      </p:sp>
      <p:cxnSp>
        <p:nvCxnSpPr>
          <p:cNvPr id="10" name="接點: 肘形 9">
            <a:extLst>
              <a:ext uri="{FF2B5EF4-FFF2-40B4-BE49-F238E27FC236}">
                <a16:creationId xmlns:a16="http://schemas.microsoft.com/office/drawing/2014/main" id="{D6AEDD07-CA30-4FAC-AC9B-260AA102DFAA}"/>
              </a:ext>
            </a:extLst>
          </p:cNvPr>
          <p:cNvCxnSpPr/>
          <p:nvPr/>
        </p:nvCxnSpPr>
        <p:spPr>
          <a:xfrm>
            <a:off x="3896497" y="3336324"/>
            <a:ext cx="996779" cy="329514"/>
          </a:xfrm>
          <a:prstGeom prst="bentConnector3">
            <a:avLst/>
          </a:prstGeom>
          <a:ln w="95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文字方塊 11">
            <a:extLst>
              <a:ext uri="{FF2B5EF4-FFF2-40B4-BE49-F238E27FC236}">
                <a16:creationId xmlns:a16="http://schemas.microsoft.com/office/drawing/2014/main" id="{E2D0B42B-9BBC-4750-A5C1-B088D90E5F8B}"/>
              </a:ext>
            </a:extLst>
          </p:cNvPr>
          <p:cNvSpPr txBox="1"/>
          <p:nvPr/>
        </p:nvSpPr>
        <p:spPr>
          <a:xfrm>
            <a:off x="4417479" y="2260352"/>
            <a:ext cx="461665" cy="1015663"/>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vert="eaVert" wrap="none" rtlCol="0" anchor="ctr" anchorCtr="1">
            <a:spAutoFit/>
          </a:bodyPr>
          <a:lstStyle/>
          <a:p>
            <a:r>
              <a:rPr lang="zh-TW" altLang="en-US" dirty="0">
                <a:solidFill>
                  <a:srgbClr val="FF0000"/>
                </a:solidFill>
              </a:rPr>
              <a:t>登入失敗</a:t>
            </a:r>
          </a:p>
        </p:txBody>
      </p:sp>
      <p:cxnSp>
        <p:nvCxnSpPr>
          <p:cNvPr id="14" name="接點: 肘形 13">
            <a:extLst>
              <a:ext uri="{FF2B5EF4-FFF2-40B4-BE49-F238E27FC236}">
                <a16:creationId xmlns:a16="http://schemas.microsoft.com/office/drawing/2014/main" id="{DD146D28-3212-4FBB-BF76-5BAA9A71DF33}"/>
              </a:ext>
            </a:extLst>
          </p:cNvPr>
          <p:cNvCxnSpPr/>
          <p:nvPr/>
        </p:nvCxnSpPr>
        <p:spPr>
          <a:xfrm>
            <a:off x="4025680" y="4695484"/>
            <a:ext cx="4069492" cy="1046205"/>
          </a:xfrm>
          <a:prstGeom prst="bentConnector3">
            <a:avLst/>
          </a:prstGeom>
          <a:ln>
            <a:solidFill>
              <a:srgbClr val="0070C0"/>
            </a:solidFill>
            <a:tailEnd type="triangle"/>
          </a:ln>
        </p:spPr>
        <p:style>
          <a:lnRef idx="1">
            <a:schemeClr val="accent2"/>
          </a:lnRef>
          <a:fillRef idx="0">
            <a:schemeClr val="accent2"/>
          </a:fillRef>
          <a:effectRef idx="0">
            <a:schemeClr val="accent2"/>
          </a:effectRef>
          <a:fontRef idx="minor">
            <a:schemeClr val="tx1"/>
          </a:fontRef>
        </p:style>
      </p:cxnSp>
      <p:sp>
        <p:nvSpPr>
          <p:cNvPr id="15" name="文字方塊 14">
            <a:extLst>
              <a:ext uri="{FF2B5EF4-FFF2-40B4-BE49-F238E27FC236}">
                <a16:creationId xmlns:a16="http://schemas.microsoft.com/office/drawing/2014/main" id="{5743EB97-28F4-4698-9B74-218A347B16F3}"/>
              </a:ext>
            </a:extLst>
          </p:cNvPr>
          <p:cNvSpPr txBox="1"/>
          <p:nvPr/>
        </p:nvSpPr>
        <p:spPr>
          <a:xfrm>
            <a:off x="4668990" y="5824940"/>
            <a:ext cx="2492990" cy="369332"/>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none" rtlCol="0" anchor="ctr" anchorCtr="1">
            <a:spAutoFit/>
          </a:bodyPr>
          <a:lstStyle/>
          <a:p>
            <a:r>
              <a:rPr lang="zh-TW" altLang="en-US" dirty="0">
                <a:solidFill>
                  <a:srgbClr val="0070C0"/>
                </a:solidFill>
              </a:rPr>
              <a:t>登入成功，導向團購頁</a:t>
            </a:r>
          </a:p>
        </p:txBody>
      </p:sp>
    </p:spTree>
    <p:extLst>
      <p:ext uri="{BB962C8B-B14F-4D97-AF65-F5344CB8AC3E}">
        <p14:creationId xmlns:p14="http://schemas.microsoft.com/office/powerpoint/2010/main" val="40817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52BEF-3121-4797-8FE9-1867DF0CC50A}"/>
              </a:ext>
            </a:extLst>
          </p:cNvPr>
          <p:cNvSpPr>
            <a:spLocks noGrp="1"/>
          </p:cNvSpPr>
          <p:nvPr>
            <p:ph type="title"/>
          </p:nvPr>
        </p:nvSpPr>
        <p:spPr/>
        <p:txBody>
          <a:bodyPr/>
          <a:lstStyle/>
          <a:p>
            <a:r>
              <a:rPr lang="en-US" altLang="zh-TW" dirty="0"/>
              <a:t>5-1-3</a:t>
            </a:r>
            <a:r>
              <a:rPr lang="zh-TW" altLang="en-US" dirty="0"/>
              <a:t>、</a:t>
            </a:r>
            <a:r>
              <a:rPr lang="zh-TW" altLang="en-US" spc="600" dirty="0"/>
              <a:t>登出</a:t>
            </a:r>
          </a:p>
        </p:txBody>
      </p:sp>
      <p:sp>
        <p:nvSpPr>
          <p:cNvPr id="3" name="內容版面配置區 2">
            <a:extLst>
              <a:ext uri="{FF2B5EF4-FFF2-40B4-BE49-F238E27FC236}">
                <a16:creationId xmlns:a16="http://schemas.microsoft.com/office/drawing/2014/main" id="{C7F93E47-7412-4011-BD2D-06ADF1D5071E}"/>
              </a:ext>
            </a:extLst>
          </p:cNvPr>
          <p:cNvSpPr>
            <a:spLocks noGrp="1"/>
          </p:cNvSpPr>
          <p:nvPr>
            <p:ph idx="1"/>
          </p:nvPr>
        </p:nvSpPr>
        <p:spPr>
          <a:xfrm>
            <a:off x="1391323" y="2323652"/>
            <a:ext cx="5742645" cy="3772348"/>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登入後會於</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Header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右上角顯示使用者資訊及</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登出</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如</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下</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圖所示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，由此登出按鈕進入登出程序。</a:t>
            </a:r>
            <a:endParaRPr lang="zh-TW" altLang="en-US" dirty="0"/>
          </a:p>
        </p:txBody>
      </p:sp>
      <p:pic>
        <p:nvPicPr>
          <p:cNvPr id="4" name="圖片 3">
            <a:extLst>
              <a:ext uri="{FF2B5EF4-FFF2-40B4-BE49-F238E27FC236}">
                <a16:creationId xmlns:a16="http://schemas.microsoft.com/office/drawing/2014/main" id="{3EB49141-2EC7-48B3-B4AF-1BDB4B4E1CD7}"/>
              </a:ext>
            </a:extLst>
          </p:cNvPr>
          <p:cNvPicPr/>
          <p:nvPr/>
        </p:nvPicPr>
        <p:blipFill rotWithShape="1">
          <a:blip r:embed="rId2">
            <a:extLst>
              <a:ext uri="{28A0092B-C50C-407E-A947-70E740481C1C}">
                <a14:useLocalDpi xmlns:a14="http://schemas.microsoft.com/office/drawing/2010/main" val="0"/>
              </a:ext>
            </a:extLst>
          </a:blip>
          <a:srcRect l="9346"/>
          <a:stretch/>
        </p:blipFill>
        <p:spPr bwMode="auto">
          <a:xfrm>
            <a:off x="1792090" y="3617943"/>
            <a:ext cx="2359780" cy="1030777"/>
          </a:xfrm>
          <a:prstGeom prst="rect">
            <a:avLst/>
          </a:prstGeom>
          <a:ln>
            <a:noFill/>
          </a:ln>
          <a:extLst>
            <a:ext uri="{53640926-AAD7-44D8-BBD7-CCE9431645EC}">
              <a14:shadowObscured xmlns:a14="http://schemas.microsoft.com/office/drawing/2010/main"/>
            </a:ext>
          </a:extLst>
        </p:spPr>
      </p:pic>
      <p:pic>
        <p:nvPicPr>
          <p:cNvPr id="5" name="圖片 4">
            <a:extLst>
              <a:ext uri="{FF2B5EF4-FFF2-40B4-BE49-F238E27FC236}">
                <a16:creationId xmlns:a16="http://schemas.microsoft.com/office/drawing/2014/main" id="{84AADAAC-0F71-4DDD-90CA-34D316A4C0AE}"/>
              </a:ext>
            </a:extLst>
          </p:cNvPr>
          <p:cNvPicPr/>
          <p:nvPr/>
        </p:nvPicPr>
        <p:blipFill>
          <a:blip r:embed="rId3">
            <a:extLst>
              <a:ext uri="{28A0092B-C50C-407E-A947-70E740481C1C}">
                <a14:useLocalDpi xmlns:a14="http://schemas.microsoft.com/office/drawing/2010/main" val="0"/>
              </a:ext>
            </a:extLst>
          </a:blip>
          <a:stretch>
            <a:fillRect/>
          </a:stretch>
        </p:blipFill>
        <p:spPr>
          <a:xfrm>
            <a:off x="8143467" y="1145618"/>
            <a:ext cx="2442155" cy="4950382"/>
          </a:xfrm>
          <a:prstGeom prst="rect">
            <a:avLst/>
          </a:prstGeom>
        </p:spPr>
      </p:pic>
    </p:spTree>
    <p:extLst>
      <p:ext uri="{BB962C8B-B14F-4D97-AF65-F5344CB8AC3E}">
        <p14:creationId xmlns:p14="http://schemas.microsoft.com/office/powerpoint/2010/main" val="333987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5D1C5-95B3-40FF-8CD1-F70B363E46B8}"/>
              </a:ext>
            </a:extLst>
          </p:cNvPr>
          <p:cNvSpPr>
            <a:spLocks noGrp="1"/>
          </p:cNvSpPr>
          <p:nvPr>
            <p:ph type="title"/>
          </p:nvPr>
        </p:nvSpPr>
        <p:spPr/>
        <p:txBody>
          <a:bodyPr/>
          <a:lstStyle/>
          <a:p>
            <a:r>
              <a:rPr lang="en-US" altLang="zh-TW" dirty="0"/>
              <a:t>5-2</a:t>
            </a:r>
            <a:r>
              <a:rPr lang="zh-TW" altLang="en-US" dirty="0"/>
              <a:t>、</a:t>
            </a:r>
            <a:r>
              <a:rPr lang="zh-TW" altLang="en-US" spc="600" dirty="0"/>
              <a:t>個人頁</a:t>
            </a:r>
          </a:p>
        </p:txBody>
      </p:sp>
      <p:sp>
        <p:nvSpPr>
          <p:cNvPr id="3" name="內容版面配置區 2">
            <a:extLst>
              <a:ext uri="{FF2B5EF4-FFF2-40B4-BE49-F238E27FC236}">
                <a16:creationId xmlns:a16="http://schemas.microsoft.com/office/drawing/2014/main" id="{29D53933-F3BB-4FE0-900A-D339A9A6675C}"/>
              </a:ext>
            </a:extLst>
          </p:cNvPr>
          <p:cNvSpPr>
            <a:spLocks noGrp="1"/>
          </p:cNvSpPr>
          <p:nvPr>
            <p:ph idx="1"/>
          </p:nvPr>
        </p:nvSpPr>
        <p:spPr/>
        <p:txBody>
          <a:bodyPr/>
          <a:lstStyle/>
          <a:p>
            <a:r>
              <a:rPr lang="zh-TW" altLang="en-US" dirty="0"/>
              <a:t>個人資料呈現</a:t>
            </a:r>
            <a:endParaRPr lang="en-US" altLang="zh-TW" dirty="0"/>
          </a:p>
          <a:p>
            <a:r>
              <a:rPr lang="zh-TW" altLang="en-US" dirty="0"/>
              <a:t>歷史資料瀏覽</a:t>
            </a:r>
            <a:endParaRPr lang="en-US" altLang="zh-TW" dirty="0"/>
          </a:p>
          <a:p>
            <a:r>
              <a:rPr lang="zh-TW" altLang="en-US" dirty="0"/>
              <a:t>上傳大頭照</a:t>
            </a:r>
            <a:endParaRPr lang="en-US" altLang="zh-TW" dirty="0"/>
          </a:p>
          <a:p>
            <a:r>
              <a:rPr lang="zh-TW" altLang="en-US" dirty="0"/>
              <a:t>修改個人資料</a:t>
            </a:r>
            <a:endParaRPr lang="en-US" altLang="zh-TW" dirty="0"/>
          </a:p>
          <a:p>
            <a:endParaRPr lang="zh-TW" altLang="en-US" dirty="0"/>
          </a:p>
        </p:txBody>
      </p:sp>
    </p:spTree>
    <p:extLst>
      <p:ext uri="{BB962C8B-B14F-4D97-AF65-F5344CB8AC3E}">
        <p14:creationId xmlns:p14="http://schemas.microsoft.com/office/powerpoint/2010/main" val="345467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CDD65B-F502-4F36-B529-D91A9E005CBD}"/>
              </a:ext>
            </a:extLst>
          </p:cNvPr>
          <p:cNvSpPr>
            <a:spLocks noGrp="1"/>
          </p:cNvSpPr>
          <p:nvPr>
            <p:ph type="title"/>
          </p:nvPr>
        </p:nvSpPr>
        <p:spPr/>
        <p:txBody>
          <a:bodyPr/>
          <a:lstStyle/>
          <a:p>
            <a:r>
              <a:rPr lang="en-US" altLang="zh-TW" dirty="0"/>
              <a:t>5-2-1</a:t>
            </a:r>
            <a:r>
              <a:rPr lang="zh-TW" altLang="en-US" dirty="0"/>
              <a:t>、</a:t>
            </a:r>
            <a:r>
              <a:rPr lang="zh-TW" altLang="en-US" spc="600" dirty="0"/>
              <a:t>個人資料呈現</a:t>
            </a:r>
          </a:p>
        </p:txBody>
      </p:sp>
      <p:sp>
        <p:nvSpPr>
          <p:cNvPr id="3" name="內容版面配置區 2">
            <a:extLst>
              <a:ext uri="{FF2B5EF4-FFF2-40B4-BE49-F238E27FC236}">
                <a16:creationId xmlns:a16="http://schemas.microsoft.com/office/drawing/2014/main" id="{073858E1-69CF-451A-ACED-DF9A6BA6C928}"/>
              </a:ext>
            </a:extLst>
          </p:cNvPr>
          <p:cNvSpPr>
            <a:spLocks noGrp="1"/>
          </p:cNvSpPr>
          <p:nvPr>
            <p:ph idx="1"/>
          </p:nvPr>
        </p:nvSpPr>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個人基本資料呈現的實作方式，是以</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SqlDataSource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連結資料庫</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，取出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user</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資訊後再將其存成欄位由</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client</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端調用</a:t>
            </a:r>
            <a:endParaRPr lang="zh-TW" altLang="en-US" dirty="0"/>
          </a:p>
        </p:txBody>
      </p:sp>
      <p:pic>
        <p:nvPicPr>
          <p:cNvPr id="5" name="圖片 4">
            <a:extLst>
              <a:ext uri="{FF2B5EF4-FFF2-40B4-BE49-F238E27FC236}">
                <a16:creationId xmlns:a16="http://schemas.microsoft.com/office/drawing/2014/main" id="{19C14BBF-6A44-4768-9D14-6007B44AD3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50927" y="2735564"/>
            <a:ext cx="5888921" cy="3599334"/>
          </a:xfrm>
          <a:prstGeom prst="rect">
            <a:avLst/>
          </a:prstGeom>
          <a:effectLst>
            <a:innerShdw blurRad="25400">
              <a:prstClr val="black"/>
            </a:innerShdw>
          </a:effectLst>
        </p:spPr>
      </p:pic>
    </p:spTree>
    <p:extLst>
      <p:ext uri="{BB962C8B-B14F-4D97-AF65-F5344CB8AC3E}">
        <p14:creationId xmlns:p14="http://schemas.microsoft.com/office/powerpoint/2010/main" val="150509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AE2914-F434-40FA-9FC6-E6BBDDCF2998}"/>
              </a:ext>
            </a:extLst>
          </p:cNvPr>
          <p:cNvSpPr>
            <a:spLocks noGrp="1"/>
          </p:cNvSpPr>
          <p:nvPr>
            <p:ph type="title"/>
          </p:nvPr>
        </p:nvSpPr>
        <p:spPr/>
        <p:txBody>
          <a:bodyPr>
            <a:normAutofit/>
          </a:bodyPr>
          <a:lstStyle/>
          <a:p>
            <a:r>
              <a:rPr lang="en-US" altLang="zh-TW" dirty="0"/>
              <a:t>5-2-2</a:t>
            </a:r>
            <a:r>
              <a:rPr lang="zh-TW" altLang="en-US" dirty="0"/>
              <a:t>、</a:t>
            </a:r>
            <a:r>
              <a:rPr lang="zh-TW" altLang="en-US" spc="600" dirty="0"/>
              <a:t>歷史資料瀏覽</a:t>
            </a:r>
          </a:p>
        </p:txBody>
      </p:sp>
      <p:sp>
        <p:nvSpPr>
          <p:cNvPr id="3" name="內容版面配置區 2">
            <a:extLst>
              <a:ext uri="{FF2B5EF4-FFF2-40B4-BE49-F238E27FC236}">
                <a16:creationId xmlns:a16="http://schemas.microsoft.com/office/drawing/2014/main" id="{1405AD54-27B0-45D0-B342-1F194445545B}"/>
              </a:ext>
            </a:extLst>
          </p:cNvPr>
          <p:cNvSpPr>
            <a:spLocks noGrp="1"/>
          </p:cNvSpPr>
          <p:nvPr>
            <p:ph idx="1"/>
          </p:nvPr>
        </p:nvSpPr>
        <p:spPr>
          <a:xfrm>
            <a:off x="1391323" y="2323652"/>
            <a:ext cx="9390977" cy="3657018"/>
          </a:xfrm>
        </p:spPr>
        <p:txBody>
          <a:bodyPr/>
          <a:lstStyle/>
          <a:p>
            <a:pPr marL="525780" indent="-457200">
              <a:buFont typeface="+mj-lt"/>
              <a:buAutoNum type="arabicPeriod"/>
            </a:pPr>
            <a:r>
              <a:rPr lang="zh-TW" altLang="en-US" dirty="0"/>
              <a:t>歷史訂單資料表是幫助使用者可以快速掌握自己的歷史訂單。</a:t>
            </a:r>
            <a:endParaRPr lang="en-US" altLang="zh-TW" dirty="0"/>
          </a:p>
          <a:p>
            <a:pPr marL="525780" indent="-457200">
              <a:buFont typeface="+mj-lt"/>
              <a:buAutoNum type="arabicPeriod"/>
            </a:pPr>
            <a:r>
              <a:rPr lang="zh-TW" altLang="en-US" dirty="0"/>
              <a:t>實作方式：資料庫取出需要的歷史訂單資訊，</a:t>
            </a:r>
            <a:r>
              <a:rPr lang="zh-TW" altLang="zh-TW" dirty="0"/>
              <a:t>前端使用迴圈、</a:t>
            </a:r>
            <a:r>
              <a:rPr lang="en-US" altLang="zh-TW" dirty="0"/>
              <a:t>html</a:t>
            </a:r>
            <a:r>
              <a:rPr lang="zh-TW" altLang="zh-TW" dirty="0"/>
              <a:t>及</a:t>
            </a:r>
            <a:r>
              <a:rPr lang="en-US" altLang="zh-TW" dirty="0"/>
              <a:t>CSS</a:t>
            </a:r>
            <a:r>
              <a:rPr lang="zh-TW" altLang="zh-TW" dirty="0"/>
              <a:t>實現表格呈現歷史資料</a:t>
            </a:r>
            <a:r>
              <a:rPr lang="zh-TW" altLang="en-US" dirty="0"/>
              <a:t>。</a:t>
            </a:r>
          </a:p>
        </p:txBody>
      </p:sp>
      <p:pic>
        <p:nvPicPr>
          <p:cNvPr id="5" name="圖片 4">
            <a:extLst>
              <a:ext uri="{FF2B5EF4-FFF2-40B4-BE49-F238E27FC236}">
                <a16:creationId xmlns:a16="http://schemas.microsoft.com/office/drawing/2014/main" id="{9E96693E-FB4D-47CD-B7F6-8F42EE28ECB7}"/>
              </a:ext>
            </a:extLst>
          </p:cNvPr>
          <p:cNvPicPr>
            <a:picLocks noChangeAspect="1"/>
          </p:cNvPicPr>
          <p:nvPr/>
        </p:nvPicPr>
        <p:blipFill>
          <a:blip r:embed="rId2"/>
          <a:stretch>
            <a:fillRect/>
          </a:stretch>
        </p:blipFill>
        <p:spPr>
          <a:xfrm>
            <a:off x="1924220" y="3799703"/>
            <a:ext cx="8300523" cy="26541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591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68653A-A309-4B02-9B65-31D630BCB54C}"/>
              </a:ext>
            </a:extLst>
          </p:cNvPr>
          <p:cNvSpPr>
            <a:spLocks noGrp="1"/>
          </p:cNvSpPr>
          <p:nvPr>
            <p:ph type="title"/>
          </p:nvPr>
        </p:nvSpPr>
        <p:spPr/>
        <p:txBody>
          <a:bodyPr/>
          <a:lstStyle/>
          <a:p>
            <a:r>
              <a:rPr lang="en-US" altLang="zh-TW" dirty="0"/>
              <a:t>5-2-2</a:t>
            </a:r>
            <a:r>
              <a:rPr lang="zh-TW" altLang="en-US" dirty="0"/>
              <a:t>、</a:t>
            </a:r>
            <a:r>
              <a:rPr lang="zh-TW" altLang="en-US" spc="600" dirty="0"/>
              <a:t>歷史資料瀏覽</a:t>
            </a:r>
            <a:endParaRPr lang="zh-TW" altLang="en-US" dirty="0"/>
          </a:p>
        </p:txBody>
      </p:sp>
      <p:sp>
        <p:nvSpPr>
          <p:cNvPr id="3" name="內容版面配置區 2">
            <a:extLst>
              <a:ext uri="{FF2B5EF4-FFF2-40B4-BE49-F238E27FC236}">
                <a16:creationId xmlns:a16="http://schemas.microsoft.com/office/drawing/2014/main" id="{E24FE1BE-3421-40DA-AEEE-AF1665275301}"/>
              </a:ext>
            </a:extLst>
          </p:cNvPr>
          <p:cNvSpPr>
            <a:spLocks noGrp="1"/>
          </p:cNvSpPr>
          <p:nvPr>
            <p:ph idx="1"/>
          </p:nvPr>
        </p:nvSpPr>
        <p:spPr/>
        <p:txBody>
          <a:bodyPr/>
          <a:lstStyle/>
          <a:p>
            <a:pPr marL="525780" indent="-457200">
              <a:buFont typeface="+mj-lt"/>
              <a:buAutoNum type="arabicPeriod"/>
            </a:pPr>
            <a:r>
              <a:rPr lang="zh-TW" altLang="en-US" dirty="0"/>
              <a:t>曾參與過的團購資料表，讓使用者快速查詢曾參與過的團購，也可以即時掌握該團購的狀態</a:t>
            </a:r>
            <a:r>
              <a:rPr lang="en-US" altLang="zh-TW" dirty="0"/>
              <a:t>(</a:t>
            </a:r>
            <a:r>
              <a:rPr lang="zh-TW" altLang="en-US" dirty="0"/>
              <a:t>進行中，已結單關閉</a:t>
            </a:r>
            <a:r>
              <a:rPr lang="en-US" altLang="zh-TW" dirty="0"/>
              <a:t>)</a:t>
            </a:r>
            <a:r>
              <a:rPr lang="zh-TW" altLang="en-US" dirty="0"/>
              <a:t>。</a:t>
            </a:r>
            <a:endParaRPr lang="en-US" altLang="zh-TW" dirty="0"/>
          </a:p>
          <a:p>
            <a:pPr marL="525780" indent="-457200">
              <a:buFont typeface="+mj-lt"/>
              <a:buAutoNum type="arabicPeriod"/>
            </a:pPr>
            <a:r>
              <a:rPr lang="zh-TW" altLang="en-US" dirty="0"/>
              <a:t>實作方式：同歷史訂單資料表。</a:t>
            </a:r>
            <a:endParaRPr lang="en-US" altLang="zh-TW" dirty="0"/>
          </a:p>
        </p:txBody>
      </p:sp>
      <p:pic>
        <p:nvPicPr>
          <p:cNvPr id="5" name="圖片 4">
            <a:extLst>
              <a:ext uri="{FF2B5EF4-FFF2-40B4-BE49-F238E27FC236}">
                <a16:creationId xmlns:a16="http://schemas.microsoft.com/office/drawing/2014/main" id="{797AA1E8-454F-45D6-B536-BAC8D480FE15}"/>
              </a:ext>
            </a:extLst>
          </p:cNvPr>
          <p:cNvPicPr>
            <a:picLocks noChangeAspect="1"/>
          </p:cNvPicPr>
          <p:nvPr/>
        </p:nvPicPr>
        <p:blipFill>
          <a:blip r:embed="rId2"/>
          <a:stretch>
            <a:fillRect/>
          </a:stretch>
        </p:blipFill>
        <p:spPr>
          <a:xfrm>
            <a:off x="1434351" y="3833958"/>
            <a:ext cx="9366326" cy="26203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4516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3696D6-2ECA-4CD9-A0D6-284E3BD143D4}"/>
              </a:ext>
            </a:extLst>
          </p:cNvPr>
          <p:cNvSpPr>
            <a:spLocks noGrp="1"/>
          </p:cNvSpPr>
          <p:nvPr>
            <p:ph type="title"/>
          </p:nvPr>
        </p:nvSpPr>
        <p:spPr/>
        <p:txBody>
          <a:bodyPr/>
          <a:lstStyle/>
          <a:p>
            <a:pPr marL="571500" indent="-571500">
              <a:buFont typeface="Wingdings" panose="05000000000000000000" pitchFamily="2" charset="2"/>
              <a:buChar char="Ø"/>
            </a:pPr>
            <a:r>
              <a:rPr lang="zh-TW" altLang="en-US" kern="1000" spc="1500" dirty="0"/>
              <a:t>動機</a:t>
            </a:r>
          </a:p>
        </p:txBody>
      </p:sp>
      <p:sp>
        <p:nvSpPr>
          <p:cNvPr id="3" name="內容版面配置區 2">
            <a:extLst>
              <a:ext uri="{FF2B5EF4-FFF2-40B4-BE49-F238E27FC236}">
                <a16:creationId xmlns:a16="http://schemas.microsoft.com/office/drawing/2014/main" id="{B235C4DE-C087-4774-BCAA-977AA435A746}"/>
              </a:ext>
            </a:extLst>
          </p:cNvPr>
          <p:cNvSpPr>
            <a:spLocks noGrp="1"/>
          </p:cNvSpPr>
          <p:nvPr>
            <p:ph idx="1"/>
          </p:nvPr>
        </p:nvSpPr>
        <p:spPr/>
        <p:txBody>
          <a:bodyPr/>
          <a:lstStyle/>
          <a:p>
            <a:pPr indent="0">
              <a:lnSpc>
                <a:spcPct val="150000"/>
              </a:lnSpc>
              <a:spcBef>
                <a:spcPts val="600"/>
              </a:spcBef>
              <a:spcAft>
                <a:spcPts val="1200"/>
              </a:spcAft>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本次系統的設計概念是源於生活中日漸頻繁使用的外送團購文化，由於外送平台電商的蓬勃發展，反映了現代人網路服務的需求日漸增加，隨著各項服務的多樣性，我們發現用戶需要更便利的團購統計系統，以方便使用者記錄並統計每次的消費狀況。</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indent="0">
              <a:lnSpc>
                <a:spcPct val="150000"/>
              </a:lnSpc>
              <a:spcBef>
                <a:spcPts val="600"/>
              </a:spcBef>
              <a:spcAft>
                <a:spcPts val="1200"/>
              </a:spcAft>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因此，我們設計了「</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CrazyGo</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好揪團</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GO</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網這個系統，幫助在不同地方的人可以通過這個系統，輕鬆建立自己的團購群組，統計每次的團購消費，並提供使用者簡單的參與團購的機制，讓無論參與團購的人，抑或是建立團購的人，都能享受更加便利的團購體驗。</a:t>
            </a:r>
          </a:p>
          <a:p>
            <a:pPr indent="0">
              <a:spcBef>
                <a:spcPts val="600"/>
              </a:spcBef>
              <a:spcAft>
                <a:spcPts val="1200"/>
              </a:spcAft>
              <a:buNone/>
            </a:pPr>
            <a:endParaRPr lang="en-US" altLang="zh-TW" dirty="0"/>
          </a:p>
        </p:txBody>
      </p:sp>
    </p:spTree>
    <p:extLst>
      <p:ext uri="{BB962C8B-B14F-4D97-AF65-F5344CB8AC3E}">
        <p14:creationId xmlns:p14="http://schemas.microsoft.com/office/powerpoint/2010/main" val="237746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DDE6E-A127-46CC-A259-41E982A45266}"/>
              </a:ext>
            </a:extLst>
          </p:cNvPr>
          <p:cNvSpPr>
            <a:spLocks noGrp="1"/>
          </p:cNvSpPr>
          <p:nvPr>
            <p:ph type="title"/>
          </p:nvPr>
        </p:nvSpPr>
        <p:spPr/>
        <p:txBody>
          <a:bodyPr/>
          <a:lstStyle/>
          <a:p>
            <a:r>
              <a:rPr lang="en-US" altLang="zh-TW" dirty="0"/>
              <a:t>5-2-3</a:t>
            </a:r>
            <a:r>
              <a:rPr lang="zh-TW" altLang="en-US" dirty="0"/>
              <a:t>、</a:t>
            </a:r>
            <a:r>
              <a:rPr lang="zh-TW" altLang="en-US" spc="600" dirty="0"/>
              <a:t>上傳大頭照</a:t>
            </a:r>
          </a:p>
        </p:txBody>
      </p:sp>
      <p:sp>
        <p:nvSpPr>
          <p:cNvPr id="3" name="內容版面配置區 2">
            <a:extLst>
              <a:ext uri="{FF2B5EF4-FFF2-40B4-BE49-F238E27FC236}">
                <a16:creationId xmlns:a16="http://schemas.microsoft.com/office/drawing/2014/main" id="{DA73B7B3-ED87-4C0B-A854-D2049320C039}"/>
              </a:ext>
            </a:extLst>
          </p:cNvPr>
          <p:cNvSpPr>
            <a:spLocks noGrp="1"/>
          </p:cNvSpPr>
          <p:nvPr>
            <p:ph idx="1"/>
          </p:nvPr>
        </p:nvSpPr>
        <p:spPr>
          <a:xfrm>
            <a:off x="1391324" y="2323652"/>
            <a:ext cx="5676742" cy="3755872"/>
          </a:xfrm>
        </p:spPr>
        <p:txBody>
          <a:bodyPr/>
          <a:lstStyle/>
          <a:p>
            <a:r>
              <a:rPr lang="zh-TW" altLang="en-US" dirty="0"/>
              <a:t>在個人頁可以更換自己喜歡的大頭照，流程如右圖。</a:t>
            </a:r>
          </a:p>
        </p:txBody>
      </p:sp>
      <p:pic>
        <p:nvPicPr>
          <p:cNvPr id="56" name="圖片 55">
            <a:extLst>
              <a:ext uri="{FF2B5EF4-FFF2-40B4-BE49-F238E27FC236}">
                <a16:creationId xmlns:a16="http://schemas.microsoft.com/office/drawing/2014/main" id="{4D5F6DA2-8C01-4C30-9858-729C1B860868}"/>
              </a:ext>
            </a:extLst>
          </p:cNvPr>
          <p:cNvPicPr>
            <a:picLocks noChangeAspect="1"/>
          </p:cNvPicPr>
          <p:nvPr/>
        </p:nvPicPr>
        <p:blipFill>
          <a:blip r:embed="rId2"/>
          <a:stretch>
            <a:fillRect/>
          </a:stretch>
        </p:blipFill>
        <p:spPr>
          <a:xfrm>
            <a:off x="7414701" y="608692"/>
            <a:ext cx="3624002" cy="6084551"/>
          </a:xfrm>
          <a:prstGeom prst="rect">
            <a:avLst/>
          </a:prstGeom>
        </p:spPr>
      </p:pic>
    </p:spTree>
    <p:extLst>
      <p:ext uri="{BB962C8B-B14F-4D97-AF65-F5344CB8AC3E}">
        <p14:creationId xmlns:p14="http://schemas.microsoft.com/office/powerpoint/2010/main" val="40050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069CC5C-AA58-400E-A8F9-CFBB8579A9BA}"/>
              </a:ext>
            </a:extLst>
          </p:cNvPr>
          <p:cNvSpPr>
            <a:spLocks noGrp="1"/>
          </p:cNvSpPr>
          <p:nvPr>
            <p:ph idx="1"/>
          </p:nvPr>
        </p:nvSpPr>
        <p:spPr>
          <a:xfrm>
            <a:off x="680189" y="805861"/>
            <a:ext cx="7107577" cy="2834806"/>
          </a:xfrm>
        </p:spPr>
        <p:txBody>
          <a:bodyPr/>
          <a:lstStyle/>
          <a:p>
            <a:pPr>
              <a:lnSpc>
                <a:spcPct val="150000"/>
              </a:lnSpc>
            </a:pPr>
            <a:r>
              <a:rPr lang="zh-TW" altLang="en-US" dirty="0"/>
              <a:t>上傳成功後會將圖片的</a:t>
            </a:r>
            <a:r>
              <a:rPr lang="en-US" altLang="zh-TW" dirty="0"/>
              <a:t>base64</a:t>
            </a:r>
            <a:r>
              <a:rPr lang="zh-TW" altLang="en-US" dirty="0"/>
              <a:t>字串存入資料庫，下次登入時會從資料庫抓取圖片字串，再轉換成可以在</a:t>
            </a:r>
            <a:r>
              <a:rPr lang="en-US" altLang="zh-TW" dirty="0"/>
              <a:t>&lt;</a:t>
            </a:r>
            <a:r>
              <a:rPr lang="en-US" altLang="zh-TW" dirty="0" err="1"/>
              <a:t>img</a:t>
            </a:r>
            <a:r>
              <a:rPr lang="en-US" altLang="zh-TW" dirty="0"/>
              <a:t>&gt;</a:t>
            </a:r>
            <a:r>
              <a:rPr lang="zh-TW" altLang="en-US" dirty="0"/>
              <a:t>標籤中呈現的格式。</a:t>
            </a:r>
          </a:p>
        </p:txBody>
      </p:sp>
      <p:grpSp>
        <p:nvGrpSpPr>
          <p:cNvPr id="4" name="群組 3">
            <a:extLst>
              <a:ext uri="{FF2B5EF4-FFF2-40B4-BE49-F238E27FC236}">
                <a16:creationId xmlns:a16="http://schemas.microsoft.com/office/drawing/2014/main" id="{304FEC5B-84A9-4977-BA7E-0DB194F32B4C}"/>
              </a:ext>
            </a:extLst>
          </p:cNvPr>
          <p:cNvGrpSpPr/>
          <p:nvPr/>
        </p:nvGrpSpPr>
        <p:grpSpPr>
          <a:xfrm>
            <a:off x="458775" y="549390"/>
            <a:ext cx="11274449" cy="6019375"/>
            <a:chOff x="223694" y="326968"/>
            <a:chExt cx="11274449" cy="6019375"/>
          </a:xfrm>
        </p:grpSpPr>
        <p:pic>
          <p:nvPicPr>
            <p:cNvPr id="5" name="圖片 4">
              <a:extLst>
                <a:ext uri="{FF2B5EF4-FFF2-40B4-BE49-F238E27FC236}">
                  <a16:creationId xmlns:a16="http://schemas.microsoft.com/office/drawing/2014/main" id="{0C5C3581-8FF7-4259-90DD-E4B31BF92535}"/>
                </a:ext>
              </a:extLst>
            </p:cNvPr>
            <p:cNvPicPr>
              <a:picLocks noChangeAspect="1"/>
            </p:cNvPicPr>
            <p:nvPr/>
          </p:nvPicPr>
          <p:blipFill>
            <a:blip r:embed="rId2"/>
            <a:stretch>
              <a:fillRect/>
            </a:stretch>
          </p:blipFill>
          <p:spPr>
            <a:xfrm>
              <a:off x="223694" y="3095591"/>
              <a:ext cx="2827043" cy="325075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6" name="直線單箭頭接點 5">
              <a:extLst>
                <a:ext uri="{FF2B5EF4-FFF2-40B4-BE49-F238E27FC236}">
                  <a16:creationId xmlns:a16="http://schemas.microsoft.com/office/drawing/2014/main" id="{9F280ED4-ADC8-45C4-9045-49505A27F476}"/>
                </a:ext>
              </a:extLst>
            </p:cNvPr>
            <p:cNvCxnSpPr>
              <a:cxnSpLocks/>
            </p:cNvCxnSpPr>
            <p:nvPr/>
          </p:nvCxnSpPr>
          <p:spPr>
            <a:xfrm>
              <a:off x="3002300" y="4325908"/>
              <a:ext cx="36029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7" name="文字方塊 6">
              <a:extLst>
                <a:ext uri="{FF2B5EF4-FFF2-40B4-BE49-F238E27FC236}">
                  <a16:creationId xmlns:a16="http://schemas.microsoft.com/office/drawing/2014/main" id="{E18A172C-DC13-4F9A-A94E-9EF0913F8FD5}"/>
                </a:ext>
              </a:extLst>
            </p:cNvPr>
            <p:cNvSpPr txBox="1"/>
            <p:nvPr/>
          </p:nvSpPr>
          <p:spPr>
            <a:xfrm>
              <a:off x="5709041" y="4136258"/>
              <a:ext cx="1569660" cy="36933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zh-TW" altLang="en-US" dirty="0">
                  <a:solidFill>
                    <a:schemeClr val="accent1">
                      <a:lumMod val="75000"/>
                    </a:schemeClr>
                  </a:solidFill>
                </a:rPr>
                <a:t>檔案是否太大</a:t>
              </a:r>
            </a:p>
          </p:txBody>
        </p:sp>
        <p:cxnSp>
          <p:nvCxnSpPr>
            <p:cNvPr id="8" name="直線單箭頭接點 7">
              <a:extLst>
                <a:ext uri="{FF2B5EF4-FFF2-40B4-BE49-F238E27FC236}">
                  <a16:creationId xmlns:a16="http://schemas.microsoft.com/office/drawing/2014/main" id="{E9542E85-41E1-420D-A23B-CDFE06C8DD71}"/>
                </a:ext>
              </a:extLst>
            </p:cNvPr>
            <p:cNvCxnSpPr>
              <a:cxnSpLocks/>
              <a:stCxn id="7" idx="2"/>
            </p:cNvCxnSpPr>
            <p:nvPr/>
          </p:nvCxnSpPr>
          <p:spPr>
            <a:xfrm>
              <a:off x="6493871" y="4505590"/>
              <a:ext cx="0" cy="6872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56E8F7D6-DD74-4856-A125-4686F5C9C9FC}"/>
                </a:ext>
              </a:extLst>
            </p:cNvPr>
            <p:cNvSpPr txBox="1"/>
            <p:nvPr/>
          </p:nvSpPr>
          <p:spPr>
            <a:xfrm>
              <a:off x="6579260" y="4653890"/>
              <a:ext cx="476412" cy="307777"/>
            </a:xfrm>
            <a:prstGeom prst="rect">
              <a:avLst/>
            </a:prstGeom>
            <a:noFill/>
            <a:ln>
              <a:solidFill>
                <a:schemeClr val="bg2"/>
              </a:solidFill>
            </a:ln>
          </p:spPr>
          <p:txBody>
            <a:bodyPr wrap="none" rtlCol="0" anchor="ctr" anchorCtr="1">
              <a:spAutoFit/>
            </a:bodyPr>
            <a:lstStyle/>
            <a:p>
              <a:r>
                <a:rPr lang="en-US" altLang="zh-TW" sz="1400" dirty="0">
                  <a:solidFill>
                    <a:srgbClr val="FF0000"/>
                  </a:solidFill>
                </a:rPr>
                <a:t>Yes</a:t>
              </a:r>
            </a:p>
          </p:txBody>
        </p:sp>
        <p:pic>
          <p:nvPicPr>
            <p:cNvPr id="10" name="圖片 9">
              <a:extLst>
                <a:ext uri="{FF2B5EF4-FFF2-40B4-BE49-F238E27FC236}">
                  <a16:creationId xmlns:a16="http://schemas.microsoft.com/office/drawing/2014/main" id="{90F29844-1B40-4F3F-84B3-4B0CF1EE1B0F}"/>
                </a:ext>
              </a:extLst>
            </p:cNvPr>
            <p:cNvPicPr>
              <a:picLocks noChangeAspect="1"/>
            </p:cNvPicPr>
            <p:nvPr/>
          </p:nvPicPr>
          <p:blipFill>
            <a:blip r:embed="rId3"/>
            <a:stretch>
              <a:fillRect/>
            </a:stretch>
          </p:blipFill>
          <p:spPr>
            <a:xfrm>
              <a:off x="5772603" y="5324392"/>
              <a:ext cx="2287831" cy="4891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矩形 10">
              <a:extLst>
                <a:ext uri="{FF2B5EF4-FFF2-40B4-BE49-F238E27FC236}">
                  <a16:creationId xmlns:a16="http://schemas.microsoft.com/office/drawing/2014/main" id="{F28C289F-6110-4EE1-9F22-D8BA5D5735D2}"/>
                </a:ext>
              </a:extLst>
            </p:cNvPr>
            <p:cNvSpPr/>
            <p:nvPr/>
          </p:nvSpPr>
          <p:spPr>
            <a:xfrm>
              <a:off x="3362592" y="3964752"/>
              <a:ext cx="1400432" cy="71234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dirty="0"/>
                <a:t>選擇圖片</a:t>
              </a:r>
            </a:p>
          </p:txBody>
        </p:sp>
        <p:cxnSp>
          <p:nvCxnSpPr>
            <p:cNvPr id="12" name="直線單箭頭接點 11">
              <a:extLst>
                <a:ext uri="{FF2B5EF4-FFF2-40B4-BE49-F238E27FC236}">
                  <a16:creationId xmlns:a16="http://schemas.microsoft.com/office/drawing/2014/main" id="{A73F2440-8F0F-4A22-BECC-DA6DAEB31DB3}"/>
                </a:ext>
              </a:extLst>
            </p:cNvPr>
            <p:cNvCxnSpPr>
              <a:stCxn id="11" idx="2"/>
            </p:cNvCxnSpPr>
            <p:nvPr/>
          </p:nvCxnSpPr>
          <p:spPr>
            <a:xfrm flipH="1">
              <a:off x="4053333" y="4677097"/>
              <a:ext cx="9475" cy="5157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3" name="圖片 12">
              <a:extLst>
                <a:ext uri="{FF2B5EF4-FFF2-40B4-BE49-F238E27FC236}">
                  <a16:creationId xmlns:a16="http://schemas.microsoft.com/office/drawing/2014/main" id="{46FCE17E-A03B-4822-82E5-A7FDFA5B2DE3}"/>
                </a:ext>
              </a:extLst>
            </p:cNvPr>
            <p:cNvPicPr>
              <a:picLocks noChangeAspect="1"/>
            </p:cNvPicPr>
            <p:nvPr/>
          </p:nvPicPr>
          <p:blipFill>
            <a:blip r:embed="rId4"/>
            <a:stretch>
              <a:fillRect/>
            </a:stretch>
          </p:blipFill>
          <p:spPr>
            <a:xfrm>
              <a:off x="3374181" y="5309749"/>
              <a:ext cx="1934878" cy="5516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文字方塊 13">
              <a:extLst>
                <a:ext uri="{FF2B5EF4-FFF2-40B4-BE49-F238E27FC236}">
                  <a16:creationId xmlns:a16="http://schemas.microsoft.com/office/drawing/2014/main" id="{A7B3FD63-7F87-4BE2-9BE8-35A6F5301CDA}"/>
                </a:ext>
              </a:extLst>
            </p:cNvPr>
            <p:cNvSpPr txBox="1"/>
            <p:nvPr/>
          </p:nvSpPr>
          <p:spPr>
            <a:xfrm>
              <a:off x="4894763" y="3964752"/>
              <a:ext cx="476412" cy="307777"/>
            </a:xfrm>
            <a:prstGeom prst="rect">
              <a:avLst/>
            </a:prstGeom>
            <a:noFill/>
            <a:ln>
              <a:solidFill>
                <a:schemeClr val="bg2"/>
              </a:solidFill>
            </a:ln>
          </p:spPr>
          <p:txBody>
            <a:bodyPr wrap="none" rtlCol="0" anchor="ctr" anchorCtr="1">
              <a:spAutoFit/>
            </a:bodyPr>
            <a:lstStyle/>
            <a:p>
              <a:r>
                <a:rPr lang="en-US" altLang="zh-TW" sz="1400" dirty="0">
                  <a:solidFill>
                    <a:srgbClr val="FF0000"/>
                  </a:solidFill>
                </a:rPr>
                <a:t>Yes</a:t>
              </a:r>
              <a:endParaRPr lang="zh-TW" altLang="en-US" sz="1400" dirty="0">
                <a:solidFill>
                  <a:srgbClr val="FF0000"/>
                </a:solidFill>
              </a:endParaRPr>
            </a:p>
          </p:txBody>
        </p:sp>
        <p:cxnSp>
          <p:nvCxnSpPr>
            <p:cNvPr id="15" name="直線單箭頭接點 14">
              <a:extLst>
                <a:ext uri="{FF2B5EF4-FFF2-40B4-BE49-F238E27FC236}">
                  <a16:creationId xmlns:a16="http://schemas.microsoft.com/office/drawing/2014/main" id="{5A68C8F5-7976-4681-B1E4-708AC9B4DA58}"/>
                </a:ext>
              </a:extLst>
            </p:cNvPr>
            <p:cNvCxnSpPr>
              <a:stCxn id="11" idx="3"/>
            </p:cNvCxnSpPr>
            <p:nvPr/>
          </p:nvCxnSpPr>
          <p:spPr>
            <a:xfrm flipV="1">
              <a:off x="4763024" y="4320924"/>
              <a:ext cx="935107"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文字方塊 15">
              <a:extLst>
                <a:ext uri="{FF2B5EF4-FFF2-40B4-BE49-F238E27FC236}">
                  <a16:creationId xmlns:a16="http://schemas.microsoft.com/office/drawing/2014/main" id="{895418BE-7B45-4E9E-9435-DB9A1B6261A3}"/>
                </a:ext>
              </a:extLst>
            </p:cNvPr>
            <p:cNvSpPr txBox="1"/>
            <p:nvPr/>
          </p:nvSpPr>
          <p:spPr>
            <a:xfrm>
              <a:off x="4170765" y="4721734"/>
              <a:ext cx="506870" cy="369332"/>
            </a:xfrm>
            <a:prstGeom prst="rect">
              <a:avLst/>
            </a:prstGeom>
            <a:noFill/>
            <a:ln>
              <a:solidFill>
                <a:schemeClr val="bg2"/>
              </a:solidFill>
            </a:ln>
          </p:spPr>
          <p:txBody>
            <a:bodyPr wrap="none" rtlCol="0" anchor="ctr" anchorCtr="1">
              <a:spAutoFit/>
            </a:bodyPr>
            <a:lstStyle/>
            <a:p>
              <a:r>
                <a:rPr lang="en-US" altLang="zh-TW" dirty="0">
                  <a:solidFill>
                    <a:srgbClr val="FF0000"/>
                  </a:solidFill>
                </a:rPr>
                <a:t>No</a:t>
              </a:r>
              <a:endParaRPr lang="zh-TW" altLang="en-US" dirty="0">
                <a:solidFill>
                  <a:srgbClr val="FF0000"/>
                </a:solidFill>
              </a:endParaRPr>
            </a:p>
          </p:txBody>
        </p:sp>
        <p:sp>
          <p:nvSpPr>
            <p:cNvPr id="17" name="文字方塊 16">
              <a:extLst>
                <a:ext uri="{FF2B5EF4-FFF2-40B4-BE49-F238E27FC236}">
                  <a16:creationId xmlns:a16="http://schemas.microsoft.com/office/drawing/2014/main" id="{3CA562BA-2757-4083-B063-39C79E6B2E17}"/>
                </a:ext>
              </a:extLst>
            </p:cNvPr>
            <p:cNvSpPr txBox="1"/>
            <p:nvPr/>
          </p:nvSpPr>
          <p:spPr>
            <a:xfrm>
              <a:off x="223694" y="3095591"/>
              <a:ext cx="1107996" cy="36933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zh-TW" altLang="en-US" dirty="0">
                  <a:solidFill>
                    <a:schemeClr val="accent1">
                      <a:lumMod val="75000"/>
                    </a:schemeClr>
                  </a:solidFill>
                </a:rPr>
                <a:t>預設圖片</a:t>
              </a:r>
            </a:p>
          </p:txBody>
        </p:sp>
        <p:cxnSp>
          <p:nvCxnSpPr>
            <p:cNvPr id="18" name="直線單箭頭接點 17">
              <a:extLst>
                <a:ext uri="{FF2B5EF4-FFF2-40B4-BE49-F238E27FC236}">
                  <a16:creationId xmlns:a16="http://schemas.microsoft.com/office/drawing/2014/main" id="{1ECD4EA0-82AE-40C8-97F3-B5908ECB560A}"/>
                </a:ext>
              </a:extLst>
            </p:cNvPr>
            <p:cNvCxnSpPr>
              <a:stCxn id="7" idx="3"/>
            </p:cNvCxnSpPr>
            <p:nvPr/>
          </p:nvCxnSpPr>
          <p:spPr>
            <a:xfrm>
              <a:off x="7278701" y="4320924"/>
              <a:ext cx="1272175"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文字方塊 18">
              <a:extLst>
                <a:ext uri="{FF2B5EF4-FFF2-40B4-BE49-F238E27FC236}">
                  <a16:creationId xmlns:a16="http://schemas.microsoft.com/office/drawing/2014/main" id="{AEEB5633-08CA-4550-884F-3F14D80D2313}"/>
                </a:ext>
              </a:extLst>
            </p:cNvPr>
            <p:cNvSpPr txBox="1"/>
            <p:nvPr/>
          </p:nvSpPr>
          <p:spPr>
            <a:xfrm>
              <a:off x="8555566" y="4136258"/>
              <a:ext cx="1569660" cy="369332"/>
            </a:xfrm>
            <a:prstGeom prst="rect">
              <a:avLst/>
            </a:prstGeom>
            <a:ln/>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zh-TW" altLang="en-US" dirty="0">
                  <a:solidFill>
                    <a:schemeClr val="accent1">
                      <a:lumMod val="75000"/>
                    </a:schemeClr>
                  </a:solidFill>
                </a:rPr>
                <a:t>檔案格式符合</a:t>
              </a:r>
            </a:p>
          </p:txBody>
        </p:sp>
        <p:sp>
          <p:nvSpPr>
            <p:cNvPr id="20" name="文字方塊 19">
              <a:extLst>
                <a:ext uri="{FF2B5EF4-FFF2-40B4-BE49-F238E27FC236}">
                  <a16:creationId xmlns:a16="http://schemas.microsoft.com/office/drawing/2014/main" id="{7DC1F8F9-ABFD-47D5-BCE4-7755CB0EBD4E}"/>
                </a:ext>
              </a:extLst>
            </p:cNvPr>
            <p:cNvSpPr txBox="1"/>
            <p:nvPr/>
          </p:nvSpPr>
          <p:spPr>
            <a:xfrm>
              <a:off x="7553564" y="3933974"/>
              <a:ext cx="506870" cy="369332"/>
            </a:xfrm>
            <a:prstGeom prst="rect">
              <a:avLst/>
            </a:prstGeom>
            <a:noFill/>
            <a:ln>
              <a:solidFill>
                <a:schemeClr val="bg2"/>
              </a:solidFill>
            </a:ln>
          </p:spPr>
          <p:txBody>
            <a:bodyPr wrap="none" rtlCol="0" anchor="ctr" anchorCtr="1">
              <a:spAutoFit/>
            </a:bodyPr>
            <a:lstStyle/>
            <a:p>
              <a:r>
                <a:rPr lang="en-US" altLang="zh-TW" dirty="0">
                  <a:solidFill>
                    <a:srgbClr val="FF0000"/>
                  </a:solidFill>
                </a:rPr>
                <a:t>No</a:t>
              </a:r>
              <a:endParaRPr lang="zh-TW" altLang="en-US" dirty="0">
                <a:solidFill>
                  <a:srgbClr val="FF0000"/>
                </a:solidFill>
              </a:endParaRPr>
            </a:p>
          </p:txBody>
        </p:sp>
        <p:cxnSp>
          <p:nvCxnSpPr>
            <p:cNvPr id="21" name="直線單箭頭接點 20">
              <a:extLst>
                <a:ext uri="{FF2B5EF4-FFF2-40B4-BE49-F238E27FC236}">
                  <a16:creationId xmlns:a16="http://schemas.microsoft.com/office/drawing/2014/main" id="{2AC87867-BB22-405C-ADB6-52194C5E7EA8}"/>
                </a:ext>
              </a:extLst>
            </p:cNvPr>
            <p:cNvCxnSpPr>
              <a:stCxn id="19" idx="2"/>
            </p:cNvCxnSpPr>
            <p:nvPr/>
          </p:nvCxnSpPr>
          <p:spPr>
            <a:xfrm>
              <a:off x="9340396" y="4505590"/>
              <a:ext cx="0" cy="5854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2" name="圖片 21">
              <a:extLst>
                <a:ext uri="{FF2B5EF4-FFF2-40B4-BE49-F238E27FC236}">
                  <a16:creationId xmlns:a16="http://schemas.microsoft.com/office/drawing/2014/main" id="{D0D9785D-665B-4C16-B244-BCEE97868879}"/>
                </a:ext>
              </a:extLst>
            </p:cNvPr>
            <p:cNvPicPr>
              <a:picLocks noChangeAspect="1"/>
            </p:cNvPicPr>
            <p:nvPr/>
          </p:nvPicPr>
          <p:blipFill>
            <a:blip r:embed="rId5"/>
            <a:stretch>
              <a:fillRect/>
            </a:stretch>
          </p:blipFill>
          <p:spPr>
            <a:xfrm>
              <a:off x="8325613" y="5212290"/>
              <a:ext cx="3172530" cy="833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字方塊 22">
              <a:extLst>
                <a:ext uri="{FF2B5EF4-FFF2-40B4-BE49-F238E27FC236}">
                  <a16:creationId xmlns:a16="http://schemas.microsoft.com/office/drawing/2014/main" id="{3C3EBC51-6EDF-4ECE-822B-711DA9122755}"/>
                </a:ext>
              </a:extLst>
            </p:cNvPr>
            <p:cNvSpPr txBox="1"/>
            <p:nvPr/>
          </p:nvSpPr>
          <p:spPr>
            <a:xfrm>
              <a:off x="9479376" y="4630174"/>
              <a:ext cx="506870" cy="369332"/>
            </a:xfrm>
            <a:prstGeom prst="rect">
              <a:avLst/>
            </a:prstGeom>
            <a:noFill/>
            <a:ln>
              <a:solidFill>
                <a:schemeClr val="bg2"/>
              </a:solidFill>
            </a:ln>
          </p:spPr>
          <p:txBody>
            <a:bodyPr wrap="none" rtlCol="0" anchor="ctr" anchorCtr="1">
              <a:spAutoFit/>
            </a:bodyPr>
            <a:lstStyle/>
            <a:p>
              <a:r>
                <a:rPr lang="en-US" altLang="zh-TW" dirty="0">
                  <a:solidFill>
                    <a:srgbClr val="FF0000"/>
                  </a:solidFill>
                </a:rPr>
                <a:t>No</a:t>
              </a:r>
              <a:endParaRPr lang="zh-TW" altLang="en-US" dirty="0">
                <a:solidFill>
                  <a:srgbClr val="FF0000"/>
                </a:solidFill>
              </a:endParaRPr>
            </a:p>
          </p:txBody>
        </p:sp>
        <p:sp>
          <p:nvSpPr>
            <p:cNvPr id="24" name="文字方塊 23">
              <a:extLst>
                <a:ext uri="{FF2B5EF4-FFF2-40B4-BE49-F238E27FC236}">
                  <a16:creationId xmlns:a16="http://schemas.microsoft.com/office/drawing/2014/main" id="{620FEF91-ABDF-4BB0-8DC2-A3BF1E45B6B8}"/>
                </a:ext>
              </a:extLst>
            </p:cNvPr>
            <p:cNvSpPr txBox="1"/>
            <p:nvPr/>
          </p:nvSpPr>
          <p:spPr>
            <a:xfrm>
              <a:off x="9732811" y="3675493"/>
              <a:ext cx="476412" cy="307777"/>
            </a:xfrm>
            <a:prstGeom prst="rect">
              <a:avLst/>
            </a:prstGeom>
            <a:noFill/>
            <a:ln>
              <a:solidFill>
                <a:schemeClr val="bg2"/>
              </a:solidFill>
            </a:ln>
          </p:spPr>
          <p:txBody>
            <a:bodyPr wrap="none" rtlCol="0" anchor="ctr" anchorCtr="1">
              <a:spAutoFit/>
            </a:bodyPr>
            <a:lstStyle/>
            <a:p>
              <a:r>
                <a:rPr lang="en-US" altLang="zh-TW" sz="1400" dirty="0">
                  <a:solidFill>
                    <a:srgbClr val="FF0000"/>
                  </a:solidFill>
                </a:rPr>
                <a:t>Yes</a:t>
              </a:r>
            </a:p>
          </p:txBody>
        </p:sp>
        <p:pic>
          <p:nvPicPr>
            <p:cNvPr id="25" name="圖片 24">
              <a:extLst>
                <a:ext uri="{FF2B5EF4-FFF2-40B4-BE49-F238E27FC236}">
                  <a16:creationId xmlns:a16="http://schemas.microsoft.com/office/drawing/2014/main" id="{A29E1713-24AA-42C6-9B04-4193F7DD3381}"/>
                </a:ext>
              </a:extLst>
            </p:cNvPr>
            <p:cNvPicPr>
              <a:picLocks noChangeAspect="1"/>
            </p:cNvPicPr>
            <p:nvPr/>
          </p:nvPicPr>
          <p:blipFill>
            <a:blip r:embed="rId6"/>
            <a:stretch>
              <a:fillRect/>
            </a:stretch>
          </p:blipFill>
          <p:spPr>
            <a:xfrm>
              <a:off x="8148589" y="326968"/>
              <a:ext cx="2383614" cy="29342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6" name="直線單箭頭接點 25">
              <a:extLst>
                <a:ext uri="{FF2B5EF4-FFF2-40B4-BE49-F238E27FC236}">
                  <a16:creationId xmlns:a16="http://schemas.microsoft.com/office/drawing/2014/main" id="{460C245A-A42D-4F8D-B415-AC92933E5C21}"/>
                </a:ext>
              </a:extLst>
            </p:cNvPr>
            <p:cNvCxnSpPr>
              <a:stCxn id="19" idx="0"/>
              <a:endCxn id="25" idx="2"/>
            </p:cNvCxnSpPr>
            <p:nvPr/>
          </p:nvCxnSpPr>
          <p:spPr>
            <a:xfrm flipV="1">
              <a:off x="9340396" y="3261204"/>
              <a:ext cx="0" cy="8750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圖說文字: 向左箭號 26">
              <a:extLst>
                <a:ext uri="{FF2B5EF4-FFF2-40B4-BE49-F238E27FC236}">
                  <a16:creationId xmlns:a16="http://schemas.microsoft.com/office/drawing/2014/main" id="{94FC2180-F5A1-46E5-A7DF-120A0E61E8E0}"/>
                </a:ext>
              </a:extLst>
            </p:cNvPr>
            <p:cNvSpPr/>
            <p:nvPr/>
          </p:nvSpPr>
          <p:spPr>
            <a:xfrm>
              <a:off x="10532203" y="1136822"/>
              <a:ext cx="871332" cy="2124382"/>
            </a:xfrm>
            <a:prstGeom prst="leftArrowCallout">
              <a:avLst/>
            </a:prstGeom>
            <a:solidFill>
              <a:srgbClr val="FF99FF"/>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dirty="0"/>
                <a:t>大頭貼上傳成功</a:t>
              </a:r>
            </a:p>
          </p:txBody>
        </p:sp>
      </p:grpSp>
    </p:spTree>
    <p:extLst>
      <p:ext uri="{BB962C8B-B14F-4D97-AF65-F5344CB8AC3E}">
        <p14:creationId xmlns:p14="http://schemas.microsoft.com/office/powerpoint/2010/main" val="38101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A232B2-6B17-484A-88FB-21AEF00C6C00}"/>
              </a:ext>
            </a:extLst>
          </p:cNvPr>
          <p:cNvSpPr>
            <a:spLocks noGrp="1"/>
          </p:cNvSpPr>
          <p:nvPr>
            <p:ph type="title"/>
          </p:nvPr>
        </p:nvSpPr>
        <p:spPr/>
        <p:txBody>
          <a:bodyPr>
            <a:normAutofit/>
          </a:bodyPr>
          <a:lstStyle/>
          <a:p>
            <a:r>
              <a:rPr lang="en-US" altLang="zh-TW" dirty="0"/>
              <a:t>5-2-4</a:t>
            </a:r>
            <a:r>
              <a:rPr lang="zh-TW" altLang="en-US" dirty="0"/>
              <a:t>、</a:t>
            </a:r>
            <a:r>
              <a:rPr lang="zh-TW" altLang="en-US" spc="600" dirty="0"/>
              <a:t>修改個人資料</a:t>
            </a:r>
          </a:p>
        </p:txBody>
      </p:sp>
      <p:sp>
        <p:nvSpPr>
          <p:cNvPr id="3" name="內容版面配置區 2">
            <a:extLst>
              <a:ext uri="{FF2B5EF4-FFF2-40B4-BE49-F238E27FC236}">
                <a16:creationId xmlns:a16="http://schemas.microsoft.com/office/drawing/2014/main" id="{80BB48ED-5FAD-4867-BAA5-FCA73B667A02}"/>
              </a:ext>
            </a:extLst>
          </p:cNvPr>
          <p:cNvSpPr>
            <a:spLocks noGrp="1"/>
          </p:cNvSpPr>
          <p:nvPr>
            <p:ph idx="1"/>
          </p:nvPr>
        </p:nvSpPr>
        <p:spPr>
          <a:xfrm>
            <a:off x="1391323" y="2323652"/>
            <a:ext cx="6022731" cy="3508977"/>
          </a:xfrm>
        </p:spPr>
        <p:txBody>
          <a:bodyPr/>
          <a:lstStyle/>
          <a:p>
            <a:r>
              <a:rPr lang="zh-TW" altLang="en-US" dirty="0"/>
              <a:t>點選修改按鈕，修改個人基本資料，或者是家族資料</a:t>
            </a:r>
          </a:p>
        </p:txBody>
      </p:sp>
      <p:pic>
        <p:nvPicPr>
          <p:cNvPr id="7" name="圖片 6">
            <a:extLst>
              <a:ext uri="{FF2B5EF4-FFF2-40B4-BE49-F238E27FC236}">
                <a16:creationId xmlns:a16="http://schemas.microsoft.com/office/drawing/2014/main" id="{81B5D3AF-9E1C-4282-80D2-0A7F1220FC7E}"/>
              </a:ext>
            </a:extLst>
          </p:cNvPr>
          <p:cNvPicPr>
            <a:picLocks noChangeAspect="1"/>
          </p:cNvPicPr>
          <p:nvPr/>
        </p:nvPicPr>
        <p:blipFill>
          <a:blip r:embed="rId2"/>
          <a:stretch>
            <a:fillRect/>
          </a:stretch>
        </p:blipFill>
        <p:spPr>
          <a:xfrm>
            <a:off x="7864561" y="1335553"/>
            <a:ext cx="2770488" cy="5018846"/>
          </a:xfrm>
          <a:prstGeom prst="rect">
            <a:avLst/>
          </a:prstGeom>
        </p:spPr>
      </p:pic>
      <p:pic>
        <p:nvPicPr>
          <p:cNvPr id="9" name="圖片 8">
            <a:extLst>
              <a:ext uri="{FF2B5EF4-FFF2-40B4-BE49-F238E27FC236}">
                <a16:creationId xmlns:a16="http://schemas.microsoft.com/office/drawing/2014/main" id="{6766B415-6013-4F9C-A568-26714BE78CAE}"/>
              </a:ext>
            </a:extLst>
          </p:cNvPr>
          <p:cNvPicPr>
            <a:picLocks noChangeAspect="1"/>
          </p:cNvPicPr>
          <p:nvPr/>
        </p:nvPicPr>
        <p:blipFill>
          <a:blip r:embed="rId3"/>
          <a:stretch>
            <a:fillRect/>
          </a:stretch>
        </p:blipFill>
        <p:spPr>
          <a:xfrm>
            <a:off x="2089880" y="3584753"/>
            <a:ext cx="4188226" cy="246676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6739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0FF4908-0591-4BBE-BB06-39E2A780FD29}"/>
              </a:ext>
            </a:extLst>
          </p:cNvPr>
          <p:cNvSpPr>
            <a:spLocks noGrp="1"/>
          </p:cNvSpPr>
          <p:nvPr>
            <p:ph idx="1"/>
          </p:nvPr>
        </p:nvSpPr>
        <p:spPr>
          <a:xfrm>
            <a:off x="1061123" y="765786"/>
            <a:ext cx="9390977" cy="3508977"/>
          </a:xfrm>
        </p:spPr>
        <p:txBody>
          <a:bodyPr/>
          <a:lstStyle/>
          <a:p>
            <a:r>
              <a:rPr lang="zh-TW" altLang="en-US" dirty="0"/>
              <a:t>修改個人基本資料頁一樣有驗證機制，同註冊頁。</a:t>
            </a:r>
          </a:p>
        </p:txBody>
      </p:sp>
      <p:pic>
        <p:nvPicPr>
          <p:cNvPr id="7" name="圖片 6">
            <a:extLst>
              <a:ext uri="{FF2B5EF4-FFF2-40B4-BE49-F238E27FC236}">
                <a16:creationId xmlns:a16="http://schemas.microsoft.com/office/drawing/2014/main" id="{60CFE3D8-E0C4-40BC-A696-61E45327B29E}"/>
              </a:ext>
            </a:extLst>
          </p:cNvPr>
          <p:cNvPicPr>
            <a:picLocks noChangeAspect="1"/>
          </p:cNvPicPr>
          <p:nvPr/>
        </p:nvPicPr>
        <p:blipFill>
          <a:blip r:embed="rId2"/>
          <a:stretch>
            <a:fillRect/>
          </a:stretch>
        </p:blipFill>
        <p:spPr>
          <a:xfrm>
            <a:off x="6798392" y="1352784"/>
            <a:ext cx="4332485" cy="528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字方塊 7">
            <a:extLst>
              <a:ext uri="{FF2B5EF4-FFF2-40B4-BE49-F238E27FC236}">
                <a16:creationId xmlns:a16="http://schemas.microsoft.com/office/drawing/2014/main" id="{E5A82D21-AC64-465F-9CA2-9FFFC697FB32}"/>
              </a:ext>
            </a:extLst>
          </p:cNvPr>
          <p:cNvSpPr txBox="1"/>
          <p:nvPr/>
        </p:nvSpPr>
        <p:spPr>
          <a:xfrm>
            <a:off x="964958" y="6007737"/>
            <a:ext cx="3193503" cy="369332"/>
          </a:xfrm>
          <a:prstGeom prst="rect">
            <a:avLst/>
          </a:prstGeom>
          <a:noFill/>
          <a:ln>
            <a:solidFill>
              <a:schemeClr val="bg2"/>
            </a:solidFill>
          </a:ln>
        </p:spPr>
        <p:txBody>
          <a:bodyPr wrap="none" rtlCol="0" anchor="ctr" anchorCtr="1">
            <a:spAutoFit/>
          </a:bodyPr>
          <a:lstStyle/>
          <a:p>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電話格式須為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10</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碼數字組成</a:t>
            </a:r>
          </a:p>
        </p:txBody>
      </p:sp>
      <p:sp>
        <p:nvSpPr>
          <p:cNvPr id="10" name="文字方塊 9">
            <a:extLst>
              <a:ext uri="{FF2B5EF4-FFF2-40B4-BE49-F238E27FC236}">
                <a16:creationId xmlns:a16="http://schemas.microsoft.com/office/drawing/2014/main" id="{0D5A3884-A803-49FD-BDC4-A4EDBDAF9783}"/>
              </a:ext>
            </a:extLst>
          </p:cNvPr>
          <p:cNvSpPr txBox="1"/>
          <p:nvPr/>
        </p:nvSpPr>
        <p:spPr>
          <a:xfrm>
            <a:off x="6084229" y="2320189"/>
            <a:ext cx="461665" cy="3872214"/>
          </a:xfrm>
          <a:prstGeom prst="rect">
            <a:avLst/>
          </a:prstGeom>
          <a:noFill/>
          <a:ln>
            <a:solidFill>
              <a:schemeClr val="bg2"/>
            </a:solidFill>
          </a:ln>
        </p:spPr>
        <p:txBody>
          <a:bodyPr vert="eaVert" wrap="square" rtlCol="0" anchor="ctr" anchorCtr="1">
            <a:spAutoFit/>
          </a:bodyPr>
          <a:lstStyle/>
          <a:p>
            <a:r>
              <a:rPr lang="zh-TW" altLang="en-US" dirty="0"/>
              <a:t>密碼不可為空白，且可以選擇家族</a:t>
            </a:r>
          </a:p>
        </p:txBody>
      </p:sp>
      <p:cxnSp>
        <p:nvCxnSpPr>
          <p:cNvPr id="13" name="接點: 肘形 12">
            <a:extLst>
              <a:ext uri="{FF2B5EF4-FFF2-40B4-BE49-F238E27FC236}">
                <a16:creationId xmlns:a16="http://schemas.microsoft.com/office/drawing/2014/main" id="{B51B737B-E2C0-42FA-A04C-26C6AB7EAAC4}"/>
              </a:ext>
            </a:extLst>
          </p:cNvPr>
          <p:cNvCxnSpPr/>
          <p:nvPr/>
        </p:nvCxnSpPr>
        <p:spPr>
          <a:xfrm>
            <a:off x="6532605" y="2669059"/>
            <a:ext cx="502509" cy="9885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pic>
        <p:nvPicPr>
          <p:cNvPr id="6" name="圖片 5">
            <a:extLst>
              <a:ext uri="{FF2B5EF4-FFF2-40B4-BE49-F238E27FC236}">
                <a16:creationId xmlns:a16="http://schemas.microsoft.com/office/drawing/2014/main" id="{F1F6D7AD-7228-44E3-B02D-25B4D8E652C5}"/>
              </a:ext>
            </a:extLst>
          </p:cNvPr>
          <p:cNvPicPr>
            <a:picLocks noChangeAspect="1"/>
          </p:cNvPicPr>
          <p:nvPr/>
        </p:nvPicPr>
        <p:blipFill>
          <a:blip r:embed="rId3"/>
          <a:stretch>
            <a:fillRect/>
          </a:stretch>
        </p:blipFill>
        <p:spPr>
          <a:xfrm>
            <a:off x="788860" y="2402568"/>
            <a:ext cx="4332485" cy="338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5574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828535-2E49-4A25-802D-1033B946CFDA}"/>
              </a:ext>
            </a:extLst>
          </p:cNvPr>
          <p:cNvSpPr>
            <a:spLocks noGrp="1"/>
          </p:cNvSpPr>
          <p:nvPr>
            <p:ph type="title"/>
          </p:nvPr>
        </p:nvSpPr>
        <p:spPr/>
        <p:txBody>
          <a:bodyPr/>
          <a:lstStyle/>
          <a:p>
            <a:r>
              <a:rPr lang="en-US" altLang="zh-TW" dirty="0"/>
              <a:t>5-3</a:t>
            </a:r>
            <a:r>
              <a:rPr lang="zh-TW" altLang="en-US" dirty="0"/>
              <a:t>、</a:t>
            </a:r>
            <a:r>
              <a:rPr lang="zh-TW" altLang="en-US" spc="600" dirty="0"/>
              <a:t>團購頁</a:t>
            </a:r>
          </a:p>
        </p:txBody>
      </p:sp>
      <p:sp>
        <p:nvSpPr>
          <p:cNvPr id="3" name="內容版面配置區 2">
            <a:extLst>
              <a:ext uri="{FF2B5EF4-FFF2-40B4-BE49-F238E27FC236}">
                <a16:creationId xmlns:a16="http://schemas.microsoft.com/office/drawing/2014/main" id="{1DA4B3F4-3A3B-4B04-8BC4-F269A2C7FB2D}"/>
              </a:ext>
            </a:extLst>
          </p:cNvPr>
          <p:cNvSpPr>
            <a:spLocks noGrp="1"/>
          </p:cNvSpPr>
          <p:nvPr>
            <p:ph idx="1"/>
          </p:nvPr>
        </p:nvSpPr>
        <p:spPr>
          <a:ln>
            <a:noFill/>
          </a:ln>
        </p:spPr>
        <p:txBody>
          <a:bodyPr/>
          <a:lstStyle/>
          <a:p>
            <a:r>
              <a:rPr lang="zh-TW" altLang="en-US" dirty="0"/>
              <a:t>建立團購群組</a:t>
            </a:r>
            <a:endParaRPr lang="en-US" altLang="zh-TW" dirty="0"/>
          </a:p>
          <a:p>
            <a:r>
              <a:rPr lang="zh-TW" altLang="en-US" dirty="0"/>
              <a:t>增</a:t>
            </a:r>
            <a:r>
              <a:rPr lang="en-US" altLang="zh-TW" dirty="0"/>
              <a:t>\</a:t>
            </a:r>
            <a:r>
              <a:rPr lang="zh-TW" altLang="en-US" dirty="0"/>
              <a:t>刪訂購商品</a:t>
            </a:r>
            <a:endParaRPr lang="en-US" altLang="zh-TW" dirty="0"/>
          </a:p>
          <a:p>
            <a:r>
              <a:rPr lang="zh-TW" altLang="en-US" dirty="0"/>
              <a:t>結單關閉團購</a:t>
            </a:r>
            <a:endParaRPr lang="en-US" altLang="zh-TW" dirty="0"/>
          </a:p>
          <a:p>
            <a:endParaRPr lang="zh-TW" altLang="en-US" dirty="0"/>
          </a:p>
        </p:txBody>
      </p:sp>
    </p:spTree>
    <p:extLst>
      <p:ext uri="{BB962C8B-B14F-4D97-AF65-F5344CB8AC3E}">
        <p14:creationId xmlns:p14="http://schemas.microsoft.com/office/powerpoint/2010/main" val="187801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D67168-6CDC-45B1-B6AE-34643556E5FF}"/>
              </a:ext>
            </a:extLst>
          </p:cNvPr>
          <p:cNvSpPr>
            <a:spLocks noGrp="1"/>
          </p:cNvSpPr>
          <p:nvPr>
            <p:ph type="title"/>
          </p:nvPr>
        </p:nvSpPr>
        <p:spPr>
          <a:xfrm>
            <a:off x="1053569" y="212118"/>
            <a:ext cx="9366325" cy="1143000"/>
          </a:xfrm>
        </p:spPr>
        <p:txBody>
          <a:bodyPr/>
          <a:lstStyle/>
          <a:p>
            <a:r>
              <a:rPr lang="en-US" altLang="zh-TW" dirty="0"/>
              <a:t>5-3</a:t>
            </a:r>
            <a:r>
              <a:rPr lang="zh-TW" altLang="en-US" dirty="0"/>
              <a:t>、</a:t>
            </a:r>
            <a:r>
              <a:rPr lang="zh-TW" altLang="en-US" spc="600" dirty="0"/>
              <a:t>團購頁</a:t>
            </a:r>
            <a:endParaRPr lang="zh-TW" altLang="en-US" dirty="0"/>
          </a:p>
        </p:txBody>
      </p:sp>
      <p:sp>
        <p:nvSpPr>
          <p:cNvPr id="3" name="內容版面配置區 2">
            <a:extLst>
              <a:ext uri="{FF2B5EF4-FFF2-40B4-BE49-F238E27FC236}">
                <a16:creationId xmlns:a16="http://schemas.microsoft.com/office/drawing/2014/main" id="{9B8FAD69-9E8D-43D5-B8FC-197743D3A001}"/>
              </a:ext>
            </a:extLst>
          </p:cNvPr>
          <p:cNvSpPr>
            <a:spLocks noGrp="1"/>
          </p:cNvSpPr>
          <p:nvPr>
            <p:ph idx="1"/>
          </p:nvPr>
        </p:nvSpPr>
        <p:spPr>
          <a:xfrm>
            <a:off x="1053569" y="1674511"/>
            <a:ext cx="9390977" cy="3508977"/>
          </a:xfrm>
        </p:spPr>
        <p:txBody>
          <a:bodyPr/>
          <a:lstStyle/>
          <a:p>
            <a:pPr indent="0">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使用者在登入成功後，系統會自動導向至</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。在本頁中，只有以使用者參加的家族</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(Family)</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為單位建立的團購群組可見，換言之，使用者只能參與自己所屬家族成員所建立的團購群組。</a:t>
            </a:r>
          </a:p>
          <a:p>
            <a:pPr indent="0">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各團購群組的狀態會在各群組連結上顯示，當團購群組關閉後，只有該關閉團的開團者才能點選該團的連結，並進入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群組資訊頁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查看團購群組的資訊。</a:t>
            </a:r>
          </a:p>
          <a:p>
            <a:endParaRPr lang="zh-TW" altLang="en-US" dirty="0"/>
          </a:p>
        </p:txBody>
      </p:sp>
    </p:spTree>
    <p:extLst>
      <p:ext uri="{BB962C8B-B14F-4D97-AF65-F5344CB8AC3E}">
        <p14:creationId xmlns:p14="http://schemas.microsoft.com/office/powerpoint/2010/main" val="178668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8A3E91-6CB3-42C0-8E90-E9AA22B963C2}"/>
              </a:ext>
            </a:extLst>
          </p:cNvPr>
          <p:cNvSpPr>
            <a:spLocks noGrp="1"/>
          </p:cNvSpPr>
          <p:nvPr>
            <p:ph type="title"/>
          </p:nvPr>
        </p:nvSpPr>
        <p:spPr>
          <a:xfrm>
            <a:off x="938239" y="363495"/>
            <a:ext cx="9366325" cy="1143000"/>
          </a:xfrm>
        </p:spPr>
        <p:txBody>
          <a:bodyPr/>
          <a:lstStyle/>
          <a:p>
            <a:r>
              <a:rPr lang="en-US" altLang="zh-TW" dirty="0"/>
              <a:t>5-3-1</a:t>
            </a:r>
            <a:r>
              <a:rPr lang="zh-TW" altLang="en-US" dirty="0"/>
              <a:t>、</a:t>
            </a:r>
            <a:r>
              <a:rPr lang="zh-TW" altLang="en-US" spc="600" dirty="0"/>
              <a:t>建立團購群組</a:t>
            </a:r>
          </a:p>
        </p:txBody>
      </p:sp>
      <p:sp>
        <p:nvSpPr>
          <p:cNvPr id="3" name="內容版面配置區 2">
            <a:extLst>
              <a:ext uri="{FF2B5EF4-FFF2-40B4-BE49-F238E27FC236}">
                <a16:creationId xmlns:a16="http://schemas.microsoft.com/office/drawing/2014/main" id="{DC47F1D2-134C-48D9-9658-42D4D945237F}"/>
              </a:ext>
            </a:extLst>
          </p:cNvPr>
          <p:cNvSpPr>
            <a:spLocks noGrp="1"/>
          </p:cNvSpPr>
          <p:nvPr>
            <p:ph idx="1"/>
          </p:nvPr>
        </p:nvSpPr>
        <p:spPr>
          <a:xfrm>
            <a:off x="1143378" y="2002376"/>
            <a:ext cx="5043238" cy="4027721"/>
          </a:xfrm>
        </p:spPr>
        <p:txBody>
          <a:bodyPr>
            <a:normAutofit/>
          </a:bodyPr>
          <a:lstStyle/>
          <a:p>
            <a:pPr>
              <a:lnSpc>
                <a:spcPct val="150000"/>
              </a:lnSpc>
            </a:pP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將所有以使用者所屬所有</a:t>
            </a:r>
            <a:r>
              <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rPr>
              <a:t>Family</a:t>
            </a: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為單位而建立的團購群組資訊，自資料庫擷取出來，並結構化為本地定義的資料結構物件，以供前端產製介面時調用相關資訊。</a:t>
            </a:r>
            <a:endParaRPr lang="zh-TW" altLang="en-US" sz="2800" dirty="0"/>
          </a:p>
        </p:txBody>
      </p:sp>
      <p:pic>
        <p:nvPicPr>
          <p:cNvPr id="9" name="圖片 8">
            <a:extLst>
              <a:ext uri="{FF2B5EF4-FFF2-40B4-BE49-F238E27FC236}">
                <a16:creationId xmlns:a16="http://schemas.microsoft.com/office/drawing/2014/main" id="{A84A2E05-AEC1-4F82-A244-496E8A9BA655}"/>
              </a:ext>
            </a:extLst>
          </p:cNvPr>
          <p:cNvPicPr/>
          <p:nvPr/>
        </p:nvPicPr>
        <p:blipFill>
          <a:blip r:embed="rId2">
            <a:extLst>
              <a:ext uri="{28A0092B-C50C-407E-A947-70E740481C1C}">
                <a14:useLocalDpi xmlns:a14="http://schemas.microsoft.com/office/drawing/2010/main" val="0"/>
              </a:ext>
            </a:extLst>
          </a:blip>
          <a:stretch>
            <a:fillRect/>
          </a:stretch>
        </p:blipFill>
        <p:spPr>
          <a:xfrm>
            <a:off x="6794534" y="1186249"/>
            <a:ext cx="4161790" cy="5025082"/>
          </a:xfrm>
          <a:prstGeom prst="rect">
            <a:avLst/>
          </a:prstGeom>
        </p:spPr>
      </p:pic>
    </p:spTree>
    <p:extLst>
      <p:ext uri="{BB962C8B-B14F-4D97-AF65-F5344CB8AC3E}">
        <p14:creationId xmlns:p14="http://schemas.microsoft.com/office/powerpoint/2010/main" val="306543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D12904F-59B1-4031-B03C-45A6E98F3140}"/>
              </a:ext>
            </a:extLst>
          </p:cNvPr>
          <p:cNvSpPr>
            <a:spLocks noGrp="1"/>
          </p:cNvSpPr>
          <p:nvPr>
            <p:ph idx="1"/>
          </p:nvPr>
        </p:nvSpPr>
        <p:spPr>
          <a:xfrm>
            <a:off x="1226566" y="972646"/>
            <a:ext cx="9390977" cy="3508977"/>
          </a:xfrm>
        </p:spPr>
        <p:txBody>
          <a:bodyPr/>
          <a:lstStyle/>
          <a:p>
            <a:r>
              <a:rPr lang="zh-TW" altLang="en-US" dirty="0"/>
              <a:t>使用者進入團購頁，就可以看到自己加入的家族群組，所開的團購</a:t>
            </a:r>
          </a:p>
        </p:txBody>
      </p:sp>
      <p:pic>
        <p:nvPicPr>
          <p:cNvPr id="6" name="圖片 5">
            <a:extLst>
              <a:ext uri="{FF2B5EF4-FFF2-40B4-BE49-F238E27FC236}">
                <a16:creationId xmlns:a16="http://schemas.microsoft.com/office/drawing/2014/main" id="{EF58FF10-3DCC-462F-BF1B-AA3A920E0A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35585" y="1702798"/>
            <a:ext cx="5990359" cy="4104878"/>
          </a:xfrm>
          <a:prstGeom prst="rect">
            <a:avLst/>
          </a:prstGeom>
          <a:effectLst>
            <a:outerShdw blurRad="50800" sx="101000" sy="101000" algn="ctr" rotWithShape="0">
              <a:prstClr val="black">
                <a:alpha val="40000"/>
              </a:prstClr>
            </a:outerShdw>
          </a:effectLst>
        </p:spPr>
      </p:pic>
      <p:sp>
        <p:nvSpPr>
          <p:cNvPr id="9" name="文字方塊 8">
            <a:extLst>
              <a:ext uri="{FF2B5EF4-FFF2-40B4-BE49-F238E27FC236}">
                <a16:creationId xmlns:a16="http://schemas.microsoft.com/office/drawing/2014/main" id="{CEA353DB-823D-445A-A2DD-92EEECBA7FD5}"/>
              </a:ext>
            </a:extLst>
          </p:cNvPr>
          <p:cNvSpPr txBox="1"/>
          <p:nvPr/>
        </p:nvSpPr>
        <p:spPr>
          <a:xfrm>
            <a:off x="7989865" y="4769016"/>
            <a:ext cx="3440134" cy="92333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pPr marL="342900" indent="-342900">
              <a:buFont typeface="+mj-lt"/>
              <a:buAutoNum type="arabicPeriod"/>
            </a:pPr>
            <a:r>
              <a:rPr lang="zh-TW" altLang="zh-TW" sz="18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擷取資料庫團購群組資訊</a:t>
            </a:r>
          </a:p>
          <a:p>
            <a:pPr marL="342900" indent="-342900">
              <a:buFont typeface="+mj-lt"/>
              <a:buAutoNum type="arabicPeriod"/>
            </a:pPr>
            <a:r>
              <a:rPr lang="zh-TW" altLang="zh-TW" sz="1800" dirty="0">
                <a:effectLst/>
                <a:latin typeface="微軟正黑體 Light" panose="020B0304030504040204" pitchFamily="34" charset="-120"/>
                <a:ea typeface="微軟正黑體 Light" panose="020B0304030504040204" pitchFamily="34" charset="-120"/>
                <a:cs typeface="Times New Roman" panose="02020603050405020304" pitchFamily="18" charset="0"/>
              </a:rPr>
              <a:t>前端調用本地結構化之團購群組資訊實現介面呈現</a:t>
            </a:r>
            <a:endParaRPr lang="zh-TW" altLang="en-US" dirty="0">
              <a:latin typeface="微軟正黑體 Light" panose="020B0304030504040204" pitchFamily="34" charset="-120"/>
              <a:ea typeface="微軟正黑體 Light" panose="020B0304030504040204" pitchFamily="34" charset="-120"/>
            </a:endParaRPr>
          </a:p>
        </p:txBody>
      </p:sp>
      <p:cxnSp>
        <p:nvCxnSpPr>
          <p:cNvPr id="13" name="接點: 肘形 12">
            <a:extLst>
              <a:ext uri="{FF2B5EF4-FFF2-40B4-BE49-F238E27FC236}">
                <a16:creationId xmlns:a16="http://schemas.microsoft.com/office/drawing/2014/main" id="{D9518EFC-D836-4E99-A879-D7B5B925671B}"/>
              </a:ext>
            </a:extLst>
          </p:cNvPr>
          <p:cNvCxnSpPr>
            <a:stCxn id="9" idx="1"/>
          </p:cNvCxnSpPr>
          <p:nvPr/>
        </p:nvCxnSpPr>
        <p:spPr>
          <a:xfrm rot="10800000">
            <a:off x="7357533" y="4868333"/>
            <a:ext cx="632332" cy="362348"/>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833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4CC49F1-FFC9-4FE8-81C4-FD30F53A12C6}"/>
              </a:ext>
            </a:extLst>
          </p:cNvPr>
          <p:cNvSpPr>
            <a:spLocks noGrp="1"/>
          </p:cNvSpPr>
          <p:nvPr>
            <p:ph idx="1"/>
          </p:nvPr>
        </p:nvSpPr>
        <p:spPr>
          <a:xfrm>
            <a:off x="887556" y="685800"/>
            <a:ext cx="9390977" cy="3508977"/>
          </a:xfrm>
        </p:spPr>
        <p:txBody>
          <a:bodyPr/>
          <a:lstStyle/>
          <a:p>
            <a:pPr algn="just"/>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頁面中，當使用者在第一個</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icon box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a:t>
            </a:r>
            <a:r>
              <a:rPr lang="en-US"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Create Order Group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點選後，系統會將頁面導向至建立</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(addGroup.aspx)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，此時傳入前端</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script function </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goOrderGroup</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err="1">
                <a:solidFill>
                  <a:srgbClr val="4F6228"/>
                </a:solidFill>
                <a:effectLst/>
                <a:latin typeface="Georgia" panose="02040502050405020303" pitchFamily="18" charset="0"/>
                <a:ea typeface="微軟正黑體" panose="020B0604030504040204" pitchFamily="34" charset="-120"/>
                <a:cs typeface="Times New Roman" panose="02020603050405020304" pitchFamily="18" charset="0"/>
              </a:rPr>
              <a:t>group_id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參數為預設值</a:t>
            </a:r>
            <a:r>
              <a:rPr lang="en-US" altLang="zh-TW" sz="1800" dirty="0">
                <a:effectLst/>
                <a:latin typeface="Monaco"/>
                <a:ea typeface="微軟正黑體" panose="020B0604030504040204" pitchFamily="34" charset="-120"/>
                <a:cs typeface="Times New Roman" panose="02020603050405020304" pitchFamily="18" charset="0"/>
              </a:rPr>
              <a:t>0</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，而當使用者在其他團購群組的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icon box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連結上點選時，傳入</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goOrderGroup</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的參數則為該</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 Group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在資料庫端的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，在該方法中會將參數帶入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URL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中，即</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Request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QueryString</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groupid</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，以此將參數傳遞給</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的頁面初始進入點</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Page_Load</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，系統就是在此判斷其值若</a:t>
            </a:r>
            <a:r>
              <a:rPr lang="zh-TW" altLang="zh-TW" sz="1800"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為</a:t>
            </a:r>
            <a:r>
              <a:rPr lang="en-US" altLang="zh-TW" sz="1800" dirty="0">
                <a:solidFill>
                  <a:srgbClr val="C00000"/>
                </a:solidFill>
                <a:effectLst/>
                <a:latin typeface="Monaco"/>
                <a:ea typeface="微軟正黑體" panose="020B0604030504040204" pitchFamily="34" charset="-120"/>
                <a:cs typeface="Times New Roman" panose="02020603050405020304" pitchFamily="18" charset="0"/>
              </a:rPr>
              <a:t>0</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將重新導向至</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建立團購頁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(addGroup.aspx)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不為</a:t>
            </a:r>
            <a:r>
              <a:rPr lang="en-US" altLang="zh-TW" sz="1800" dirty="0">
                <a:solidFill>
                  <a:srgbClr val="C00000"/>
                </a:solidFill>
                <a:effectLst/>
                <a:latin typeface="Monaco"/>
                <a:ea typeface="微軟正黑體" panose="020B0604030504040204" pitchFamily="34" charset="-120"/>
                <a:cs typeface="Times New Roman" panose="02020603050405020304" pitchFamily="18" charset="0"/>
              </a:rPr>
              <a:t>0</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則載入以其值為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的團購群組資訊。</a:t>
            </a:r>
            <a:endParaRPr lang="zh-TW" altLang="en-US" dirty="0"/>
          </a:p>
        </p:txBody>
      </p:sp>
      <p:pic>
        <p:nvPicPr>
          <p:cNvPr id="8" name="圖片 7">
            <a:extLst>
              <a:ext uri="{FF2B5EF4-FFF2-40B4-BE49-F238E27FC236}">
                <a16:creationId xmlns:a16="http://schemas.microsoft.com/office/drawing/2014/main" id="{FA2362CE-7563-495A-917C-6ACC1EFAE2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70386" y="3429000"/>
            <a:ext cx="4624482" cy="2827409"/>
          </a:xfrm>
          <a:prstGeom prst="rect">
            <a:avLst/>
          </a:prstGeom>
          <a:effectLst>
            <a:outerShdw blurRad="50800" sx="101000" sy="101000" algn="ctr" rotWithShape="0">
              <a:prstClr val="black">
                <a:alpha val="40000"/>
              </a:prstClr>
            </a:outerShdw>
          </a:effectLst>
        </p:spPr>
      </p:pic>
      <p:sp>
        <p:nvSpPr>
          <p:cNvPr id="9" name="矩形 8">
            <a:extLst>
              <a:ext uri="{FF2B5EF4-FFF2-40B4-BE49-F238E27FC236}">
                <a16:creationId xmlns:a16="http://schemas.microsoft.com/office/drawing/2014/main" id="{DA30DD1E-072D-4388-9210-B8C5D178EDB3}"/>
              </a:ext>
            </a:extLst>
          </p:cNvPr>
          <p:cNvSpPr/>
          <p:nvPr/>
        </p:nvSpPr>
        <p:spPr>
          <a:xfrm>
            <a:off x="1044189" y="4478867"/>
            <a:ext cx="1377278" cy="1693333"/>
          </a:xfrm>
          <a:prstGeom prst="rect">
            <a:avLst/>
          </a:prstGeom>
          <a:no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pic>
        <p:nvPicPr>
          <p:cNvPr id="11" name="圖片 10">
            <a:extLst>
              <a:ext uri="{FF2B5EF4-FFF2-40B4-BE49-F238E27FC236}">
                <a16:creationId xmlns:a16="http://schemas.microsoft.com/office/drawing/2014/main" id="{DB275B7E-B366-465E-9DA5-C969343D7E97}"/>
              </a:ext>
            </a:extLst>
          </p:cNvPr>
          <p:cNvPicPr>
            <a:picLocks noChangeAspect="1"/>
          </p:cNvPicPr>
          <p:nvPr/>
        </p:nvPicPr>
        <p:blipFill>
          <a:blip r:embed="rId3"/>
          <a:stretch>
            <a:fillRect/>
          </a:stretch>
        </p:blipFill>
        <p:spPr>
          <a:xfrm>
            <a:off x="5942024" y="2904007"/>
            <a:ext cx="3504117" cy="2588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箭號: 彎曲 12">
            <a:extLst>
              <a:ext uri="{FF2B5EF4-FFF2-40B4-BE49-F238E27FC236}">
                <a16:creationId xmlns:a16="http://schemas.microsoft.com/office/drawing/2014/main" id="{1ECA6EDF-11D2-440B-A331-A1A35086BB7B}"/>
              </a:ext>
            </a:extLst>
          </p:cNvPr>
          <p:cNvSpPr/>
          <p:nvPr/>
        </p:nvSpPr>
        <p:spPr>
          <a:xfrm>
            <a:off x="1913467" y="3141133"/>
            <a:ext cx="4028557" cy="1337734"/>
          </a:xfrm>
          <a:prstGeom prst="bentArrow">
            <a:avLst>
              <a:gd name="adj1" fmla="val 13462"/>
              <a:gd name="adj2" fmla="val 25000"/>
              <a:gd name="adj3" fmla="val 25000"/>
              <a:gd name="adj4" fmla="val 43750"/>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solidFill>
                <a:schemeClr val="tx1"/>
              </a:solidFill>
            </a:endParaRPr>
          </a:p>
        </p:txBody>
      </p:sp>
      <p:sp>
        <p:nvSpPr>
          <p:cNvPr id="14" name="矩形 13">
            <a:extLst>
              <a:ext uri="{FF2B5EF4-FFF2-40B4-BE49-F238E27FC236}">
                <a16:creationId xmlns:a16="http://schemas.microsoft.com/office/drawing/2014/main" id="{7F7BDDCB-A67F-4E6D-803B-16A236097AEA}"/>
              </a:ext>
            </a:extLst>
          </p:cNvPr>
          <p:cNvSpPr/>
          <p:nvPr/>
        </p:nvSpPr>
        <p:spPr>
          <a:xfrm>
            <a:off x="2523067" y="4478867"/>
            <a:ext cx="1377278" cy="1693333"/>
          </a:xfrm>
          <a:prstGeom prst="rect">
            <a:avLst/>
          </a:prstGeom>
          <a:noFill/>
          <a:ln>
            <a:solidFill>
              <a:srgbClr val="0070C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pic>
        <p:nvPicPr>
          <p:cNvPr id="16" name="圖片 15">
            <a:extLst>
              <a:ext uri="{FF2B5EF4-FFF2-40B4-BE49-F238E27FC236}">
                <a16:creationId xmlns:a16="http://schemas.microsoft.com/office/drawing/2014/main" id="{8B10E6F1-557D-4DFD-AB55-C2A0D25C39CC}"/>
              </a:ext>
            </a:extLst>
          </p:cNvPr>
          <p:cNvPicPr>
            <a:picLocks noChangeAspect="1"/>
          </p:cNvPicPr>
          <p:nvPr/>
        </p:nvPicPr>
        <p:blipFill>
          <a:blip r:embed="rId4"/>
          <a:stretch>
            <a:fillRect/>
          </a:stretch>
        </p:blipFill>
        <p:spPr>
          <a:xfrm>
            <a:off x="6697134" y="4694867"/>
            <a:ext cx="5105679" cy="2064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文字方塊 17">
            <a:extLst>
              <a:ext uri="{FF2B5EF4-FFF2-40B4-BE49-F238E27FC236}">
                <a16:creationId xmlns:a16="http://schemas.microsoft.com/office/drawing/2014/main" id="{2C0FDAA5-E4C7-4F3D-BFA0-2670CE8D5920}"/>
              </a:ext>
            </a:extLst>
          </p:cNvPr>
          <p:cNvSpPr txBox="1"/>
          <p:nvPr/>
        </p:nvSpPr>
        <p:spPr>
          <a:xfrm>
            <a:off x="2668603" y="2941105"/>
            <a:ext cx="2114681"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zh-TW" altLang="en-US" dirty="0">
                <a:solidFill>
                  <a:srgbClr val="FF0000"/>
                </a:solidFill>
              </a:rPr>
              <a:t>點選，</a:t>
            </a:r>
            <a:r>
              <a:rPr lang="en-US" altLang="zh-TW" dirty="0" err="1">
                <a:solidFill>
                  <a:srgbClr val="FF0000"/>
                </a:solidFill>
              </a:rPr>
              <a:t>groupid</a:t>
            </a:r>
            <a:r>
              <a:rPr lang="zh-TW" altLang="en-US" dirty="0">
                <a:solidFill>
                  <a:srgbClr val="FF0000"/>
                </a:solidFill>
              </a:rPr>
              <a:t>為</a:t>
            </a:r>
            <a:r>
              <a:rPr lang="en-US" altLang="zh-TW" dirty="0">
                <a:solidFill>
                  <a:srgbClr val="FF0000"/>
                </a:solidFill>
              </a:rPr>
              <a:t>0</a:t>
            </a:r>
            <a:endParaRPr lang="zh-TW" altLang="en-US" dirty="0">
              <a:solidFill>
                <a:srgbClr val="FF0000"/>
              </a:solidFill>
            </a:endParaRPr>
          </a:p>
        </p:txBody>
      </p:sp>
      <p:sp>
        <p:nvSpPr>
          <p:cNvPr id="21" name="箭號: 彎曲 20">
            <a:extLst>
              <a:ext uri="{FF2B5EF4-FFF2-40B4-BE49-F238E27FC236}">
                <a16:creationId xmlns:a16="http://schemas.microsoft.com/office/drawing/2014/main" id="{2ABD34A1-9DB4-40AA-B6AE-902DDBE20948}"/>
              </a:ext>
            </a:extLst>
          </p:cNvPr>
          <p:cNvSpPr/>
          <p:nvPr/>
        </p:nvSpPr>
        <p:spPr>
          <a:xfrm rot="10800000" flipH="1">
            <a:off x="3182627" y="6172200"/>
            <a:ext cx="3669066" cy="434546"/>
          </a:xfrm>
          <a:prstGeom prst="bentArrow">
            <a:avLst>
              <a:gd name="adj1" fmla="val 25000"/>
              <a:gd name="adj2" fmla="val 31635"/>
              <a:gd name="adj3" fmla="val 25000"/>
              <a:gd name="adj4" fmla="val 43750"/>
            </a:avLst>
          </a:prstGeom>
          <a:solidFill>
            <a:srgbClr val="0070C0"/>
          </a:solidFill>
          <a:ln>
            <a:solidFill>
              <a:srgbClr val="0070C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solidFill>
                <a:schemeClr val="tx1"/>
              </a:solidFill>
            </a:endParaRPr>
          </a:p>
        </p:txBody>
      </p:sp>
      <p:sp>
        <p:nvSpPr>
          <p:cNvPr id="22" name="文字方塊 21">
            <a:extLst>
              <a:ext uri="{FF2B5EF4-FFF2-40B4-BE49-F238E27FC236}">
                <a16:creationId xmlns:a16="http://schemas.microsoft.com/office/drawing/2014/main" id="{4D72DAF4-A084-4087-9605-88BA67023847}"/>
              </a:ext>
            </a:extLst>
          </p:cNvPr>
          <p:cNvSpPr txBox="1"/>
          <p:nvPr/>
        </p:nvSpPr>
        <p:spPr>
          <a:xfrm>
            <a:off x="3582179" y="5987534"/>
            <a:ext cx="3114955" cy="369332"/>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none" rtlCol="0" anchor="ctr" anchorCtr="1">
            <a:spAutoFit/>
          </a:bodyPr>
          <a:lstStyle/>
          <a:p>
            <a:r>
              <a:rPr lang="zh-TW" altLang="en-US" dirty="0">
                <a:solidFill>
                  <a:srgbClr val="0070C0"/>
                </a:solidFill>
              </a:rPr>
              <a:t>點選，</a:t>
            </a:r>
            <a:r>
              <a:rPr lang="en-US" altLang="zh-TW" dirty="0" err="1">
                <a:solidFill>
                  <a:srgbClr val="0070C0"/>
                </a:solidFill>
              </a:rPr>
              <a:t>groupid</a:t>
            </a:r>
            <a:r>
              <a:rPr lang="zh-TW" altLang="en-US" dirty="0">
                <a:solidFill>
                  <a:srgbClr val="0070C0"/>
                </a:solidFill>
              </a:rPr>
              <a:t>為該團購的</a:t>
            </a:r>
            <a:r>
              <a:rPr lang="en-US" altLang="zh-TW" dirty="0">
                <a:solidFill>
                  <a:srgbClr val="0070C0"/>
                </a:solidFill>
              </a:rPr>
              <a:t>id</a:t>
            </a:r>
            <a:endParaRPr lang="zh-TW" altLang="en-US" dirty="0">
              <a:solidFill>
                <a:srgbClr val="0070C0"/>
              </a:solidFill>
            </a:endParaRPr>
          </a:p>
        </p:txBody>
      </p:sp>
    </p:spTree>
    <p:extLst>
      <p:ext uri="{BB962C8B-B14F-4D97-AF65-F5344CB8AC3E}">
        <p14:creationId xmlns:p14="http://schemas.microsoft.com/office/powerpoint/2010/main" val="155920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90664B8-3D7D-45F9-8220-7BC6CFE15DBB}"/>
              </a:ext>
            </a:extLst>
          </p:cNvPr>
          <p:cNvSpPr>
            <a:spLocks noGrp="1"/>
          </p:cNvSpPr>
          <p:nvPr>
            <p:ph idx="1"/>
          </p:nvPr>
        </p:nvSpPr>
        <p:spPr>
          <a:xfrm>
            <a:off x="839388" y="442815"/>
            <a:ext cx="9390977" cy="3508977"/>
          </a:xfrm>
        </p:spPr>
        <p:txBody>
          <a:bodyPr/>
          <a:lstStyle/>
          <a:p>
            <a:r>
              <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rPr>
              <a:t>團購群組資訊呈現</a:t>
            </a:r>
            <a:endParaRPr lang="en-US" altLang="zh-TW" sz="1800" dirty="0">
              <a:effectLst/>
              <a:latin typeface="Cambria" panose="02040503050406030204" pitchFamily="18" charset="0"/>
              <a:ea typeface="Microsoft YaHei" panose="020B0503020204020204" pitchFamily="34" charset="-122"/>
              <a:cs typeface="Times New Roman" panose="02020603050405020304" pitchFamily="18" charset="0"/>
            </a:endParaRPr>
          </a:p>
          <a:p>
            <a:endPar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endParaRPr>
          </a:p>
          <a:p>
            <a:pPr marL="68580" indent="0">
              <a:buNone/>
            </a:pPr>
            <a:endParaRPr lang="zh-TW" altLang="en-US" dirty="0"/>
          </a:p>
        </p:txBody>
      </p:sp>
      <p:pic>
        <p:nvPicPr>
          <p:cNvPr id="6" name="圖片 5">
            <a:extLst>
              <a:ext uri="{FF2B5EF4-FFF2-40B4-BE49-F238E27FC236}">
                <a16:creationId xmlns:a16="http://schemas.microsoft.com/office/drawing/2014/main" id="{3615A697-7552-47E9-8497-662D2BA53C9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8478" y="873792"/>
            <a:ext cx="3934460" cy="1628140"/>
          </a:xfrm>
          <a:prstGeom prst="rect">
            <a:avLst/>
          </a:prstGeom>
          <a:effectLst>
            <a:outerShdw blurRad="50800" sx="101000" sy="101000" algn="ctr" rotWithShape="0">
              <a:prstClr val="black">
                <a:alpha val="40000"/>
              </a:prstClr>
            </a:outerShdw>
          </a:effectLst>
        </p:spPr>
      </p:pic>
      <p:sp>
        <p:nvSpPr>
          <p:cNvPr id="7" name="內容版面配置區 2">
            <a:extLst>
              <a:ext uri="{FF2B5EF4-FFF2-40B4-BE49-F238E27FC236}">
                <a16:creationId xmlns:a16="http://schemas.microsoft.com/office/drawing/2014/main" id="{B3130965-6E50-469B-AC8F-74D61B368E3B}"/>
              </a:ext>
            </a:extLst>
          </p:cNvPr>
          <p:cNvSpPr txBox="1">
            <a:spLocks/>
          </p:cNvSpPr>
          <p:nvPr/>
        </p:nvSpPr>
        <p:spPr>
          <a:xfrm>
            <a:off x="839388" y="2714949"/>
            <a:ext cx="4152742"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Microsoft JhengHei UI" panose="020B0604030504040204" pitchFamily="34" charset="-120"/>
                <a:ea typeface="Microsoft JhengHei UI" panose="020B0604030504040204" pitchFamily="34" charset="-120"/>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Microsoft JhengHei UI" panose="020B0604030504040204" pitchFamily="34" charset="-120"/>
                <a:ea typeface="Microsoft JhengHei UI" panose="020B0604030504040204" pitchFamily="34" charset="-120"/>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Microsoft JhengHei UI" panose="020B0604030504040204" pitchFamily="34" charset="-120"/>
                <a:ea typeface="Microsoft JhengHei UI" panose="020B0604030504040204" pitchFamily="34" charset="-120"/>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Microsoft JhengHei UI" panose="020B0604030504040204" pitchFamily="34" charset="-120"/>
                <a:ea typeface="Microsoft JhengHei UI" panose="020B0604030504040204" pitchFamily="34" charset="-120"/>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Microsoft JhengHei UI" panose="020B0604030504040204" pitchFamily="34" charset="-120"/>
                <a:ea typeface="Microsoft JhengHei UI" panose="020B0604030504040204" pitchFamily="34" charset="-120"/>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Microsoft JhengHei UI" panose="020B0604030504040204" pitchFamily="34" charset="-120"/>
                <a:ea typeface="Microsoft JhengHei UI" panose="020B0604030504040204" pitchFamily="34" charset="-120"/>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a:lstStyle>
          <a:p>
            <a:r>
              <a:rPr lang="zh-TW" altLang="zh-TW" sz="1800" dirty="0">
                <a:latin typeface="Cambria" panose="02040503050406030204" pitchFamily="18" charset="0"/>
                <a:ea typeface="Microsoft YaHei" panose="020B0503020204020204" pitchFamily="34" charset="-122"/>
                <a:cs typeface="Times New Roman" panose="02020603050405020304" pitchFamily="18" charset="0"/>
              </a:rPr>
              <a:t>團購群組資訊呈現</a:t>
            </a:r>
          </a:p>
          <a:p>
            <a:pPr marL="365760" lvl="1" indent="0" algn="just">
              <a:buNone/>
            </a:pP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若使用者為開團人，將顯示</a:t>
            </a:r>
            <a:r>
              <a:rPr lang="zh-TW" altLang="zh-TW" sz="16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結單</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按鈕</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6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Settlement</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，點選將關閉群組的團購功能。若團購群組已關閉，即開團者已結單，則</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DELET</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欄位將隱藏。</a:t>
            </a:r>
            <a:endParaRPr lang="zh-TW" altLang="en-US" dirty="0"/>
          </a:p>
        </p:txBody>
      </p:sp>
      <p:pic>
        <p:nvPicPr>
          <p:cNvPr id="11" name="圖片 10">
            <a:extLst>
              <a:ext uri="{FF2B5EF4-FFF2-40B4-BE49-F238E27FC236}">
                <a16:creationId xmlns:a16="http://schemas.microsoft.com/office/drawing/2014/main" id="{2102B61F-4A9E-44A3-BF73-FDCEA308DB02}"/>
              </a:ext>
            </a:extLst>
          </p:cNvPr>
          <p:cNvPicPr/>
          <p:nvPr/>
        </p:nvPicPr>
        <p:blipFill>
          <a:blip r:embed="rId3">
            <a:extLst>
              <a:ext uri="{28A0092B-C50C-407E-A947-70E740481C1C}">
                <a14:useLocalDpi xmlns:a14="http://schemas.microsoft.com/office/drawing/2010/main" val="0"/>
              </a:ext>
            </a:extLst>
          </a:blip>
          <a:stretch>
            <a:fillRect/>
          </a:stretch>
        </p:blipFill>
        <p:spPr>
          <a:xfrm>
            <a:off x="5212938" y="2714949"/>
            <a:ext cx="6050915" cy="3667125"/>
          </a:xfrm>
          <a:prstGeom prst="rect">
            <a:avLst/>
          </a:prstGeom>
          <a:effectLst>
            <a:outerShdw blurRad="25400" sx="101000" sy="101000" algn="ctr" rotWithShape="0">
              <a:prstClr val="black">
                <a:alpha val="40000"/>
              </a:prstClr>
            </a:outerShdw>
          </a:effectLst>
        </p:spPr>
      </p:pic>
      <p:pic>
        <p:nvPicPr>
          <p:cNvPr id="13" name="圖片 12">
            <a:extLst>
              <a:ext uri="{FF2B5EF4-FFF2-40B4-BE49-F238E27FC236}">
                <a16:creationId xmlns:a16="http://schemas.microsoft.com/office/drawing/2014/main" id="{29BE8656-EC57-41E8-B32C-0FEA03B5B6D7}"/>
              </a:ext>
            </a:extLst>
          </p:cNvPr>
          <p:cNvPicPr/>
          <p:nvPr/>
        </p:nvPicPr>
        <p:blipFill>
          <a:blip r:embed="rId4">
            <a:extLst>
              <a:ext uri="{28A0092B-C50C-407E-A947-70E740481C1C}">
                <a14:useLocalDpi xmlns:a14="http://schemas.microsoft.com/office/drawing/2010/main" val="0"/>
              </a:ext>
            </a:extLst>
          </a:blip>
          <a:stretch>
            <a:fillRect/>
          </a:stretch>
        </p:blipFill>
        <p:spPr>
          <a:xfrm>
            <a:off x="5345653" y="3800164"/>
            <a:ext cx="5789930" cy="2298065"/>
          </a:xfrm>
          <a:prstGeom prst="rect">
            <a:avLst/>
          </a:prstGeom>
        </p:spPr>
      </p:pic>
      <p:sp>
        <p:nvSpPr>
          <p:cNvPr id="14" name="矩形 13">
            <a:extLst>
              <a:ext uri="{FF2B5EF4-FFF2-40B4-BE49-F238E27FC236}">
                <a16:creationId xmlns:a16="http://schemas.microsoft.com/office/drawing/2014/main" id="{4E761245-EF4D-4F39-90F2-546B3E7C10D3}"/>
              </a:ext>
            </a:extLst>
          </p:cNvPr>
          <p:cNvSpPr/>
          <p:nvPr/>
        </p:nvSpPr>
        <p:spPr>
          <a:xfrm>
            <a:off x="10495005" y="3649362"/>
            <a:ext cx="640578" cy="1837038"/>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BB1C4623-4619-44FD-B363-2EEC46E8FF96}"/>
              </a:ext>
            </a:extLst>
          </p:cNvPr>
          <p:cNvSpPr txBox="1"/>
          <p:nvPr/>
        </p:nvSpPr>
        <p:spPr>
          <a:xfrm>
            <a:off x="8430739" y="1528030"/>
            <a:ext cx="3141134" cy="1107996"/>
          </a:xfrm>
          <a:prstGeom prst="rect">
            <a:avLst/>
          </a:prstGeom>
          <a:noFill/>
          <a:ln w="19050">
            <a:solidFill>
              <a:srgbClr val="FF0000"/>
            </a:solidFill>
          </a:ln>
        </p:spPr>
        <p:txBody>
          <a:bodyPr wrap="square" rtlCol="0" anchor="ctr" anchorCtr="1">
            <a:spAutoFit/>
          </a:bodyPr>
          <a:lstStyle/>
          <a:p>
            <a:r>
              <a:rPr lang="zh-TW" altLang="zh-TW" sz="1600" b="1"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在群組</a:t>
            </a:r>
            <a:r>
              <a:rPr lang="en-US" altLang="zh-TW" sz="1600" b="1"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On-going</a:t>
            </a:r>
            <a:r>
              <a:rPr lang="zh-TW" altLang="zh-TW" sz="1600" b="1"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時，只有該筆訂單的訂購人或開團者可見刪除按鈕</a:t>
            </a:r>
            <a:endParaRPr lang="zh-TW" altLang="zh-TW" sz="16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endParaRPr>
          </a:p>
          <a:p>
            <a:endParaRPr lang="zh-TW" altLang="en-US" dirty="0">
              <a:solidFill>
                <a:srgbClr val="0070C0"/>
              </a:solidFill>
            </a:endParaRPr>
          </a:p>
        </p:txBody>
      </p:sp>
      <p:cxnSp>
        <p:nvCxnSpPr>
          <p:cNvPr id="20" name="直線單箭頭接點 19">
            <a:extLst>
              <a:ext uri="{FF2B5EF4-FFF2-40B4-BE49-F238E27FC236}">
                <a16:creationId xmlns:a16="http://schemas.microsoft.com/office/drawing/2014/main" id="{F2204542-92CE-4A33-A344-13DF05FE3790}"/>
              </a:ext>
            </a:extLst>
          </p:cNvPr>
          <p:cNvCxnSpPr/>
          <p:nvPr/>
        </p:nvCxnSpPr>
        <p:spPr>
          <a:xfrm flipV="1">
            <a:off x="10815294" y="2501932"/>
            <a:ext cx="0" cy="114743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1" name="文字方塊 20">
            <a:extLst>
              <a:ext uri="{FF2B5EF4-FFF2-40B4-BE49-F238E27FC236}">
                <a16:creationId xmlns:a16="http://schemas.microsoft.com/office/drawing/2014/main" id="{6C9F6841-4873-4BB9-9CFF-319E204EE4C2}"/>
              </a:ext>
            </a:extLst>
          </p:cNvPr>
          <p:cNvSpPr txBox="1"/>
          <p:nvPr/>
        </p:nvSpPr>
        <p:spPr>
          <a:xfrm>
            <a:off x="5534876" y="953776"/>
            <a:ext cx="2210139" cy="1477328"/>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chor="ctr" anchorCtr="1">
            <a:spAutoFit/>
          </a:bodyPr>
          <a:lstStyle/>
          <a:p>
            <a:pPr algn="just"/>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在前端建立</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ASP.NET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Table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元件，再由後端程式建立即載入訂單內容</a:t>
            </a:r>
            <a:endParaRPr lang="zh-TW" altLang="en-US" dirty="0"/>
          </a:p>
        </p:txBody>
      </p:sp>
      <p:sp>
        <p:nvSpPr>
          <p:cNvPr id="22" name="箭號: 向右 21">
            <a:extLst>
              <a:ext uri="{FF2B5EF4-FFF2-40B4-BE49-F238E27FC236}">
                <a16:creationId xmlns:a16="http://schemas.microsoft.com/office/drawing/2014/main" id="{1C4533B5-5D67-416F-B5B8-7B859EE76F72}"/>
              </a:ext>
            </a:extLst>
          </p:cNvPr>
          <p:cNvSpPr/>
          <p:nvPr/>
        </p:nvSpPr>
        <p:spPr>
          <a:xfrm rot="5400000">
            <a:off x="6224822" y="2495968"/>
            <a:ext cx="543697" cy="413970"/>
          </a:xfrm>
          <a:prstGeom prst="rightArrow">
            <a:avLst/>
          </a:prstGeom>
          <a:solidFill>
            <a:srgbClr val="BEB6A1"/>
          </a:solidFill>
          <a:ln>
            <a:solidFill>
              <a:srgbClr val="BFB7A2"/>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918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0793" y="486465"/>
            <a:ext cx="9366325" cy="1143000"/>
          </a:xfrm>
        </p:spPr>
        <p:txBody>
          <a:bodyPr rtlCol="0">
            <a:normAutofit/>
          </a:bodyPr>
          <a:lstStyle/>
          <a:p>
            <a:r>
              <a:rPr lang="zh-TW" altLang="en-US" dirty="0"/>
              <a:t>好揪團</a:t>
            </a:r>
            <a:r>
              <a:rPr lang="en-US" altLang="zh-TW" dirty="0"/>
              <a:t>Go!</a:t>
            </a:r>
            <a:r>
              <a:rPr lang="zh-TW" altLang="en-US" dirty="0"/>
              <a:t>網站系統簡介</a:t>
            </a:r>
          </a:p>
        </p:txBody>
      </p:sp>
      <p:sp>
        <p:nvSpPr>
          <p:cNvPr id="3" name="內容預留位置 2"/>
          <p:cNvSpPr>
            <a:spLocks noGrp="1"/>
          </p:cNvSpPr>
          <p:nvPr>
            <p:ph idx="1"/>
          </p:nvPr>
        </p:nvSpPr>
        <p:spPr>
          <a:xfrm>
            <a:off x="1520793" y="1884837"/>
            <a:ext cx="9657953" cy="4375919"/>
          </a:xfrm>
        </p:spPr>
        <p:txBody>
          <a:bodyPr rtlCol="0">
            <a:normAutofit fontScale="92500" lnSpcReduction="20000"/>
          </a:bodyPr>
          <a:lstStyle/>
          <a:p>
            <a:pPr marL="525780" indent="-457200">
              <a:lnSpc>
                <a:spcPct val="120000"/>
              </a:lnSpc>
              <a:buFont typeface="+mj-lt"/>
              <a:buAutoNum type="arabicPeriod"/>
            </a:pPr>
            <a:r>
              <a:rPr lang="zh-TW" altLang="en-US" dirty="0"/>
              <a:t>前言</a:t>
            </a:r>
            <a:endParaRPr lang="en-US" altLang="zh-TW" dirty="0"/>
          </a:p>
          <a:p>
            <a:pPr marL="525780" indent="-457200">
              <a:lnSpc>
                <a:spcPct val="120000"/>
              </a:lnSpc>
              <a:buFont typeface="+mj-lt"/>
              <a:buAutoNum type="arabicPeriod"/>
            </a:pPr>
            <a:r>
              <a:rPr lang="zh-TW" altLang="en-US" dirty="0"/>
              <a:t>系統規劃開發流程</a:t>
            </a:r>
            <a:endParaRPr lang="en-US" altLang="zh-TW" dirty="0"/>
          </a:p>
          <a:p>
            <a:pPr marL="525780" indent="-457200">
              <a:lnSpc>
                <a:spcPct val="120000"/>
              </a:lnSpc>
              <a:buFont typeface="+mj-lt"/>
              <a:buAutoNum type="arabicPeriod"/>
            </a:pPr>
            <a:r>
              <a:rPr lang="zh-TW" altLang="en-US" dirty="0"/>
              <a:t>系統功能架構</a:t>
            </a:r>
            <a:endParaRPr lang="en-US" altLang="zh-TW" dirty="0"/>
          </a:p>
          <a:p>
            <a:pPr marL="525780" indent="-457200">
              <a:lnSpc>
                <a:spcPct val="120000"/>
              </a:lnSpc>
              <a:buFont typeface="+mj-lt"/>
              <a:buAutoNum type="arabicPeriod"/>
            </a:pPr>
            <a:r>
              <a:rPr lang="zh-TW" altLang="en-US" dirty="0"/>
              <a:t>系統操作流程</a:t>
            </a:r>
            <a:endParaRPr lang="en-US" altLang="zh-TW" dirty="0"/>
          </a:p>
          <a:p>
            <a:pPr marL="525780" indent="-457200">
              <a:lnSpc>
                <a:spcPct val="120000"/>
              </a:lnSpc>
              <a:buFont typeface="+mj-lt"/>
              <a:buAutoNum type="arabicPeriod"/>
            </a:pPr>
            <a:r>
              <a:rPr lang="zh-TW" altLang="en-US" dirty="0"/>
              <a:t>系統實作過程及成果</a:t>
            </a:r>
            <a:endParaRPr lang="en-US" altLang="zh-TW" dirty="0"/>
          </a:p>
          <a:p>
            <a:pPr marL="822960" lvl="1" indent="-457200">
              <a:lnSpc>
                <a:spcPct val="120000"/>
              </a:lnSpc>
              <a:buFont typeface="+mj-lt"/>
              <a:buAutoNum type="arabicParenR"/>
            </a:pPr>
            <a:r>
              <a:rPr lang="zh-TW" altLang="en-US" dirty="0"/>
              <a:t>主頁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(Home Page)</a:t>
            </a:r>
          </a:p>
          <a:p>
            <a:pPr marL="822960" lvl="1" indent="-457200">
              <a:lnSpc>
                <a:spcPct val="120000"/>
              </a:lnSpc>
              <a:buFont typeface="+mj-lt"/>
              <a:buAutoNum type="arabicParenR"/>
            </a:pPr>
            <a:r>
              <a:rPr lang="zh-TW" altLang="en-US" dirty="0"/>
              <a:t>個人頁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(Profile Page)</a:t>
            </a:r>
            <a:endParaRPr lang="en-US" altLang="zh-TW" dirty="0"/>
          </a:p>
          <a:p>
            <a:pPr marL="822960" lvl="1" indent="-457200">
              <a:lnSpc>
                <a:spcPct val="120000"/>
              </a:lnSpc>
              <a:buFont typeface="+mj-lt"/>
              <a:buAutoNum type="arabicParenR"/>
            </a:pPr>
            <a:r>
              <a:rPr lang="zh-TW" altLang="en-US" dirty="0"/>
              <a:t>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 Page)</a:t>
            </a:r>
            <a:endParaRPr lang="en-US" altLang="zh-TW" dirty="0"/>
          </a:p>
          <a:p>
            <a:pPr marL="822960" lvl="1" indent="-457200">
              <a:lnSpc>
                <a:spcPct val="120000"/>
              </a:lnSpc>
              <a:buFont typeface="+mj-lt"/>
              <a:buAutoNum type="arabicParenR"/>
            </a:pPr>
            <a:r>
              <a:rPr lang="zh-TW" altLang="en-US" dirty="0"/>
              <a:t>店家資訊頁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(Stores Page)</a:t>
            </a:r>
            <a:endParaRPr lang="en-US" altLang="zh-TW" dirty="0"/>
          </a:p>
          <a:p>
            <a:pPr marL="525780" indent="-457200">
              <a:lnSpc>
                <a:spcPct val="120000"/>
              </a:lnSpc>
              <a:buFont typeface="+mj-lt"/>
              <a:buAutoNum type="arabicPeriod"/>
            </a:pPr>
            <a:r>
              <a:rPr lang="zh-TW" altLang="en-US" dirty="0"/>
              <a:t>爬蟲實作</a:t>
            </a:r>
            <a:endParaRPr lang="en-US" altLang="zh-TW" dirty="0"/>
          </a:p>
          <a:p>
            <a:pPr marL="525780" indent="-457200" rtl="0">
              <a:lnSpc>
                <a:spcPct val="120000"/>
              </a:lnSpc>
              <a:buFont typeface="+mj-lt"/>
              <a:buAutoNum type="arabicPeriod"/>
            </a:pPr>
            <a:r>
              <a:rPr lang="zh-TW" altLang="en-US" dirty="0"/>
              <a:t>未來展望</a:t>
            </a:r>
          </a:p>
        </p:txBody>
      </p:sp>
    </p:spTree>
    <p:extLst>
      <p:ext uri="{BB962C8B-B14F-4D97-AF65-F5344CB8AC3E}">
        <p14:creationId xmlns:p14="http://schemas.microsoft.com/office/powerpoint/2010/main" val="39694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18E3651-3EB5-474B-9060-74BF9F16047B}"/>
              </a:ext>
            </a:extLst>
          </p:cNvPr>
          <p:cNvSpPr>
            <a:spLocks noGrp="1"/>
          </p:cNvSpPr>
          <p:nvPr>
            <p:ph idx="1"/>
          </p:nvPr>
        </p:nvSpPr>
        <p:spPr>
          <a:xfrm>
            <a:off x="1053572" y="857317"/>
            <a:ext cx="9390977" cy="3508977"/>
          </a:xfrm>
        </p:spPr>
        <p:txBody>
          <a:bodyPr/>
          <a:lstStyle/>
          <a:p>
            <a:r>
              <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rPr>
              <a:t>訂購商家商品清單</a:t>
            </a:r>
            <a:endParaRPr lang="en-US" altLang="zh-TW" sz="1800" dirty="0">
              <a:effectLst/>
              <a:latin typeface="Cambria" panose="02040503050406030204" pitchFamily="18" charset="0"/>
              <a:ea typeface="Microsoft YaHei" panose="020B0503020204020204" pitchFamily="34" charset="-122"/>
              <a:cs typeface="Times New Roman" panose="02020603050405020304" pitchFamily="18" charset="0"/>
            </a:endParaRPr>
          </a:p>
          <a:p>
            <a:pPr marL="365760" lvl="1" indent="0">
              <a:buNone/>
            </a:pP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團購群組設定的店家商品清單在前端將以</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icon box</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的形式呈現，以店家的商品分類做</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Filter</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過濾器，並將每個商品連結導向具</a:t>
            </a:r>
            <a:r>
              <a:rPr lang="en-US" altLang="zh-TW" sz="1600" dirty="0" err="1">
                <a:effectLst/>
                <a:latin typeface="Georgia" panose="02040502050405020303" pitchFamily="18" charset="0"/>
                <a:ea typeface="微軟正黑體" panose="020B0604030504040204" pitchFamily="34" charset="-120"/>
                <a:cs typeface="Times New Roman" panose="02020603050405020304" pitchFamily="18" charset="0"/>
              </a:rPr>
              <a:t>venobox</a:t>
            </a:r>
            <a:r>
              <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rPr>
              <a:t> CSS</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類別性質的訂單詳情頁面，該頁面會以子頁面形式呈現，載入該商品的各項參數，以供使用者進行訂單的內容設定。</a:t>
            </a:r>
            <a:endParaRPr lang="zh-TW" altLang="zh-TW" sz="1600" dirty="0">
              <a:effectLst/>
              <a:latin typeface="Cambria" panose="02040503050406030204" pitchFamily="18" charset="0"/>
              <a:ea typeface="Microsoft YaHei" panose="020B0503020204020204" pitchFamily="34" charset="-122"/>
              <a:cs typeface="Times New Roman" panose="02020603050405020304" pitchFamily="18" charset="0"/>
            </a:endParaRPr>
          </a:p>
          <a:p>
            <a:endParaRPr lang="zh-TW" altLang="en-US" dirty="0"/>
          </a:p>
        </p:txBody>
      </p:sp>
      <p:pic>
        <p:nvPicPr>
          <p:cNvPr id="6" name="圖片 5">
            <a:extLst>
              <a:ext uri="{FF2B5EF4-FFF2-40B4-BE49-F238E27FC236}">
                <a16:creationId xmlns:a16="http://schemas.microsoft.com/office/drawing/2014/main" id="{19FA976C-182B-494D-8266-A909983F7AF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77546" y="2221110"/>
            <a:ext cx="6844614" cy="4290367"/>
          </a:xfrm>
          <a:prstGeom prst="rect">
            <a:avLst/>
          </a:prstGeom>
          <a:effectLst>
            <a:outerShdw blurRad="25400" sx="101000" sy="101000" algn="ctr" rotWithShape="0">
              <a:prstClr val="black">
                <a:alpha val="40000"/>
              </a:prstClr>
            </a:outerShdw>
          </a:effectLst>
        </p:spPr>
      </p:pic>
      <p:sp>
        <p:nvSpPr>
          <p:cNvPr id="7" name="矩形: 圓角 6">
            <a:extLst>
              <a:ext uri="{FF2B5EF4-FFF2-40B4-BE49-F238E27FC236}">
                <a16:creationId xmlns:a16="http://schemas.microsoft.com/office/drawing/2014/main" id="{D06CFC89-92FF-400B-906C-9CCADB46F89C}"/>
              </a:ext>
            </a:extLst>
          </p:cNvPr>
          <p:cNvSpPr/>
          <p:nvPr/>
        </p:nvSpPr>
        <p:spPr>
          <a:xfrm>
            <a:off x="3982480" y="3371335"/>
            <a:ext cx="2034746" cy="418070"/>
          </a:xfrm>
          <a:prstGeom prst="round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690E872A-C570-4114-981C-BC62D7E59AEC}"/>
              </a:ext>
            </a:extLst>
          </p:cNvPr>
          <p:cNvSpPr txBox="1"/>
          <p:nvPr/>
        </p:nvSpPr>
        <p:spPr>
          <a:xfrm>
            <a:off x="6096000" y="3420073"/>
            <a:ext cx="688009" cy="369332"/>
          </a:xfrm>
          <a:prstGeom prst="rect">
            <a:avLst/>
          </a:prstGeom>
          <a:noFill/>
          <a:ln>
            <a:solidFill>
              <a:schemeClr val="bg2"/>
            </a:solidFill>
          </a:ln>
        </p:spPr>
        <p:txBody>
          <a:bodyPr wrap="none" rtlCol="0" anchor="ctr" anchorCtr="1">
            <a:spAutoFit/>
          </a:bodyPr>
          <a:lstStyle/>
          <a:p>
            <a:r>
              <a:rPr lang="en-US" altLang="zh-TW" dirty="0">
                <a:solidFill>
                  <a:srgbClr val="FF0000"/>
                </a:solidFill>
              </a:rPr>
              <a:t>Filter</a:t>
            </a:r>
            <a:endParaRPr lang="zh-TW" altLang="en-US" dirty="0">
              <a:solidFill>
                <a:srgbClr val="FF0000"/>
              </a:solidFill>
            </a:endParaRPr>
          </a:p>
        </p:txBody>
      </p:sp>
    </p:spTree>
    <p:extLst>
      <p:ext uri="{BB962C8B-B14F-4D97-AF65-F5344CB8AC3E}">
        <p14:creationId xmlns:p14="http://schemas.microsoft.com/office/powerpoint/2010/main" val="2554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EFF1C4-100F-4B8C-B5D1-4CE73F373966}"/>
              </a:ext>
            </a:extLst>
          </p:cNvPr>
          <p:cNvSpPr>
            <a:spLocks noGrp="1"/>
          </p:cNvSpPr>
          <p:nvPr>
            <p:ph type="title"/>
          </p:nvPr>
        </p:nvSpPr>
        <p:spPr/>
        <p:txBody>
          <a:bodyPr>
            <a:normAutofit/>
          </a:bodyPr>
          <a:lstStyle/>
          <a:p>
            <a:r>
              <a:rPr lang="en-US" altLang="zh-TW" dirty="0"/>
              <a:t>5-3-2</a:t>
            </a:r>
            <a:r>
              <a:rPr lang="zh-TW" altLang="en-US" dirty="0"/>
              <a:t>、</a:t>
            </a:r>
            <a:r>
              <a:rPr lang="zh-TW" altLang="en-US" spc="600" dirty="0"/>
              <a:t>增</a:t>
            </a:r>
            <a:r>
              <a:rPr lang="en-US" altLang="zh-TW" spc="600" dirty="0"/>
              <a:t>\</a:t>
            </a:r>
            <a:r>
              <a:rPr lang="zh-TW" altLang="en-US" spc="600" dirty="0"/>
              <a:t>刪訂購商品</a:t>
            </a:r>
          </a:p>
        </p:txBody>
      </p:sp>
      <p:sp>
        <p:nvSpPr>
          <p:cNvPr id="3" name="內容版面配置區 2">
            <a:extLst>
              <a:ext uri="{FF2B5EF4-FFF2-40B4-BE49-F238E27FC236}">
                <a16:creationId xmlns:a16="http://schemas.microsoft.com/office/drawing/2014/main" id="{49A34511-CFB6-4040-8173-1DADE73283A7}"/>
              </a:ext>
            </a:extLst>
          </p:cNvPr>
          <p:cNvSpPr>
            <a:spLocks noGrp="1"/>
          </p:cNvSpPr>
          <p:nvPr>
            <p:ph idx="1"/>
          </p:nvPr>
        </p:nvSpPr>
        <p:spPr/>
        <p:txBody>
          <a:bodyPr/>
          <a:lstStyle/>
          <a:p>
            <a:pPr indent="0">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通過點選</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團購群組資訊頁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之商品連結，進入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訂單內容頁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(orderDetail.aspx)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。訂單內容頁依據資料庫商品資料表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(product table)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中的商品參數</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attr_json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欄位</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，建立訂單內容設定表單，依據各參數性質分項建立列表群</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(list-group)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，載入各列表內所有屬性項目之名稱及值。</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indent="0">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進入頁面時，會從</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Request. </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QueryString</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獲取團購群組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及該商品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，判斷皆為有效值後，依商品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載入商品參數，並建立商品屬性清單列表，以可勾選的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checkbox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項作為各屬性選項的呈現方式。當勾選該屬性後，訂單商品的單價將加上該屬性對應的</a:t>
            </a:r>
            <a:r>
              <a:rPr lang="zh-TW" altLang="zh-TW" sz="1800"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加價購價</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即該屬性項之值</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。而</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Quantity</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欄位可設定本訂單商品的訂購數量，最後，整筆訂單的總額為：</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indent="0">
              <a:spcBef>
                <a:spcPts val="600"/>
              </a:spcBef>
              <a:spcAft>
                <a:spcPts val="1200"/>
              </a:spcAft>
              <a:buNone/>
            </a:pP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訂單總額</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 = (</a:t>
            </a: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商品單價</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列表</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A</a:t>
            </a: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某屬性項之值</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列表</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B</a:t>
            </a:r>
            <a:r>
              <a:rPr lang="zh-TW"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某屬性項之值</a:t>
            </a:r>
            <a:r>
              <a:rPr lang="en-US" altLang="zh-TW" sz="1800" dirty="0">
                <a:solidFill>
                  <a:srgbClr val="F2F2F2"/>
                </a:solidFill>
                <a:effectLst/>
                <a:highlight>
                  <a:srgbClr val="000000"/>
                </a:highlight>
                <a:latin typeface="Georgia" panose="02040502050405020303" pitchFamily="18" charset="0"/>
                <a:ea typeface="微軟正黑體" panose="020B0604030504040204" pitchFamily="34" charset="-120"/>
                <a:cs typeface="Times New Roman" panose="02020603050405020304" pitchFamily="18" charset="0"/>
              </a:rPr>
              <a:t>+ ...) x Quantity</a:t>
            </a:r>
            <a:endParaRPr lang="zh-TW" altLang="en-US" dirty="0"/>
          </a:p>
        </p:txBody>
      </p:sp>
    </p:spTree>
    <p:extLst>
      <p:ext uri="{BB962C8B-B14F-4D97-AF65-F5344CB8AC3E}">
        <p14:creationId xmlns:p14="http://schemas.microsoft.com/office/powerpoint/2010/main" val="29665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6B36EE3-4459-4EF2-A90E-45D6EF59DEC0}"/>
              </a:ext>
            </a:extLst>
          </p:cNvPr>
          <p:cNvSpPr>
            <a:spLocks noGrp="1"/>
          </p:cNvSpPr>
          <p:nvPr>
            <p:ph idx="1"/>
          </p:nvPr>
        </p:nvSpPr>
        <p:spPr>
          <a:xfrm>
            <a:off x="916330" y="939695"/>
            <a:ext cx="9390977" cy="3508977"/>
          </a:xfrm>
        </p:spPr>
        <p:txBody>
          <a:bodyPr/>
          <a:lstStyle/>
          <a:p>
            <a:r>
              <a:rPr lang="zh-TW" altLang="zh-TW" sz="2400" dirty="0">
                <a:effectLst/>
                <a:latin typeface="Microsoft YaHei" panose="020B0503020204020204" pitchFamily="34" charset="-122"/>
                <a:ea typeface="微軟正黑體" panose="020B0604030504040204" pitchFamily="34" charset="-120"/>
                <a:cs typeface="Times New Roman" panose="02020603050405020304" pitchFamily="18" charset="0"/>
              </a:rPr>
              <a:t>點選訂單商品連結開啟訂單資訊頁</a:t>
            </a:r>
            <a:endParaRPr lang="zh-TW" altLang="en-US" dirty="0"/>
          </a:p>
          <a:p>
            <a:pPr marL="68580" indent="0">
              <a:buNone/>
            </a:pPr>
            <a:endParaRPr lang="zh-TW" altLang="en-US" dirty="0"/>
          </a:p>
        </p:txBody>
      </p:sp>
      <p:pic>
        <p:nvPicPr>
          <p:cNvPr id="4" name="圖片 3">
            <a:extLst>
              <a:ext uri="{FF2B5EF4-FFF2-40B4-BE49-F238E27FC236}">
                <a16:creationId xmlns:a16="http://schemas.microsoft.com/office/drawing/2014/main" id="{498937B9-C19E-489D-BFA5-97498197BF44}"/>
              </a:ext>
            </a:extLst>
          </p:cNvPr>
          <p:cNvPicPr>
            <a:picLocks noChangeAspect="1"/>
          </p:cNvPicPr>
          <p:nvPr/>
        </p:nvPicPr>
        <p:blipFill>
          <a:blip r:embed="rId2"/>
          <a:stretch>
            <a:fillRect/>
          </a:stretch>
        </p:blipFill>
        <p:spPr>
          <a:xfrm>
            <a:off x="282017" y="2334839"/>
            <a:ext cx="6209961" cy="2686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a:extLst>
              <a:ext uri="{FF2B5EF4-FFF2-40B4-BE49-F238E27FC236}">
                <a16:creationId xmlns:a16="http://schemas.microsoft.com/office/drawing/2014/main" id="{FFB9D587-7212-4CE3-AA02-B8BCA1D77998}"/>
              </a:ext>
            </a:extLst>
          </p:cNvPr>
          <p:cNvSpPr/>
          <p:nvPr/>
        </p:nvSpPr>
        <p:spPr>
          <a:xfrm>
            <a:off x="4473146" y="3072714"/>
            <a:ext cx="1894703" cy="1861751"/>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pic>
        <p:nvPicPr>
          <p:cNvPr id="27" name="圖片 26">
            <a:extLst>
              <a:ext uri="{FF2B5EF4-FFF2-40B4-BE49-F238E27FC236}">
                <a16:creationId xmlns:a16="http://schemas.microsoft.com/office/drawing/2014/main" id="{1F0CD452-9BB3-4948-92A6-244653C78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7032" y="1120294"/>
            <a:ext cx="2641946" cy="4959742"/>
          </a:xfrm>
          <a:prstGeom prst="rect">
            <a:avLst/>
          </a:prstGeom>
        </p:spPr>
      </p:pic>
      <p:sp>
        <p:nvSpPr>
          <p:cNvPr id="42" name="箭號: 弧形下彎 41">
            <a:extLst>
              <a:ext uri="{FF2B5EF4-FFF2-40B4-BE49-F238E27FC236}">
                <a16:creationId xmlns:a16="http://schemas.microsoft.com/office/drawing/2014/main" id="{870AC809-CB4A-4CFB-AE15-B1E4AC5DD3B1}"/>
              </a:ext>
            </a:extLst>
          </p:cNvPr>
          <p:cNvSpPr/>
          <p:nvPr/>
        </p:nvSpPr>
        <p:spPr>
          <a:xfrm rot="20992523">
            <a:off x="5138830" y="1845935"/>
            <a:ext cx="3034858" cy="967564"/>
          </a:xfrm>
          <a:prstGeom prst="curved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solidFill>
                <a:schemeClr val="tx1"/>
              </a:solidFill>
            </a:endParaRPr>
          </a:p>
        </p:txBody>
      </p:sp>
      <p:sp>
        <p:nvSpPr>
          <p:cNvPr id="43" name="文字方塊 42">
            <a:extLst>
              <a:ext uri="{FF2B5EF4-FFF2-40B4-BE49-F238E27FC236}">
                <a16:creationId xmlns:a16="http://schemas.microsoft.com/office/drawing/2014/main" id="{5FE1B4CC-59BD-43BE-BAB9-4C9D4156D69A}"/>
              </a:ext>
            </a:extLst>
          </p:cNvPr>
          <p:cNvSpPr txBox="1"/>
          <p:nvPr/>
        </p:nvSpPr>
        <p:spPr>
          <a:xfrm>
            <a:off x="4736832" y="1696756"/>
            <a:ext cx="1107996" cy="369332"/>
          </a:xfrm>
          <a:prstGeom prst="rect">
            <a:avLst/>
          </a:prstGeom>
          <a:noFill/>
          <a:ln>
            <a:solidFill>
              <a:schemeClr val="bg2"/>
            </a:solidFill>
          </a:ln>
        </p:spPr>
        <p:txBody>
          <a:bodyPr wrap="none" rtlCol="0" anchor="ctr" anchorCtr="1">
            <a:spAutoFit/>
          </a:bodyPr>
          <a:lstStyle/>
          <a:p>
            <a:r>
              <a:rPr lang="zh-TW" altLang="en-US" dirty="0">
                <a:solidFill>
                  <a:srgbClr val="FF0000"/>
                </a:solidFill>
              </a:rPr>
              <a:t>點選開啟</a:t>
            </a:r>
          </a:p>
        </p:txBody>
      </p:sp>
    </p:spTree>
    <p:extLst>
      <p:ext uri="{BB962C8B-B14F-4D97-AF65-F5344CB8AC3E}">
        <p14:creationId xmlns:p14="http://schemas.microsoft.com/office/powerpoint/2010/main" val="299399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C448AD1-EE14-465D-B76D-135F7E065C53}"/>
              </a:ext>
            </a:extLst>
          </p:cNvPr>
          <p:cNvSpPr>
            <a:spLocks noGrp="1"/>
          </p:cNvSpPr>
          <p:nvPr>
            <p:ph idx="1"/>
          </p:nvPr>
        </p:nvSpPr>
        <p:spPr>
          <a:xfrm>
            <a:off x="884304" y="568611"/>
            <a:ext cx="9390977" cy="3508977"/>
          </a:xfrm>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點選訂單商品連結開啟訂單資訊頁</a:t>
            </a:r>
            <a:endParaRPr lang="zh-TW" altLang="en-US" dirty="0"/>
          </a:p>
        </p:txBody>
      </p:sp>
      <p:grpSp>
        <p:nvGrpSpPr>
          <p:cNvPr id="20" name="群組 19">
            <a:extLst>
              <a:ext uri="{FF2B5EF4-FFF2-40B4-BE49-F238E27FC236}">
                <a16:creationId xmlns:a16="http://schemas.microsoft.com/office/drawing/2014/main" id="{AD67CE41-5DDC-4571-9CDC-AD67DCEA8642}"/>
              </a:ext>
            </a:extLst>
          </p:cNvPr>
          <p:cNvGrpSpPr/>
          <p:nvPr/>
        </p:nvGrpSpPr>
        <p:grpSpPr>
          <a:xfrm>
            <a:off x="1276865" y="848240"/>
            <a:ext cx="3220118" cy="5161520"/>
            <a:chOff x="-23215" y="0"/>
            <a:chExt cx="3073480" cy="5219861"/>
          </a:xfrm>
        </p:grpSpPr>
        <p:grpSp>
          <p:nvGrpSpPr>
            <p:cNvPr id="21" name="群組 20">
              <a:extLst>
                <a:ext uri="{FF2B5EF4-FFF2-40B4-BE49-F238E27FC236}">
                  <a16:creationId xmlns:a16="http://schemas.microsoft.com/office/drawing/2014/main" id="{20CDD8AC-4994-4BED-A40D-0F70ED7ADFCB}"/>
                </a:ext>
              </a:extLst>
            </p:cNvPr>
            <p:cNvGrpSpPr/>
            <p:nvPr/>
          </p:nvGrpSpPr>
          <p:grpSpPr>
            <a:xfrm>
              <a:off x="-23215" y="0"/>
              <a:ext cx="3073480" cy="5219861"/>
              <a:chOff x="-23216" y="0"/>
              <a:chExt cx="3073633" cy="5069586"/>
            </a:xfrm>
          </p:grpSpPr>
          <p:sp>
            <p:nvSpPr>
              <p:cNvPr id="23" name="文字方塊 232">
                <a:extLst>
                  <a:ext uri="{FF2B5EF4-FFF2-40B4-BE49-F238E27FC236}">
                    <a16:creationId xmlns:a16="http://schemas.microsoft.com/office/drawing/2014/main" id="{5879DA0C-C3EA-4BA9-ADD4-E3AB3857FF70}"/>
                  </a:ext>
                </a:extLst>
              </p:cNvPr>
              <p:cNvSpPr txBox="1"/>
              <p:nvPr/>
            </p:nvSpPr>
            <p:spPr>
              <a:xfrm>
                <a:off x="2563742" y="0"/>
                <a:ext cx="486675" cy="198823"/>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en-US" sz="1000" b="1" dirty="0">
                    <a:solidFill>
                      <a:srgbClr val="C00000"/>
                    </a:solidFill>
                    <a:effectLst/>
                    <a:latin typeface="Avenir Next LT Pro" panose="020B0504020202020204" pitchFamily="34" charset="0"/>
                    <a:ea typeface="微軟正黑體" panose="020B0604030504040204" pitchFamily="34" charset="-120"/>
                    <a:cs typeface="Times New Roman" panose="02020603050405020304" pitchFamily="18" charset="0"/>
                  </a:rPr>
                  <a:t>Close</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24" name="群組 23">
                <a:extLst>
                  <a:ext uri="{FF2B5EF4-FFF2-40B4-BE49-F238E27FC236}">
                    <a16:creationId xmlns:a16="http://schemas.microsoft.com/office/drawing/2014/main" id="{86E8849D-9DE5-4389-80BE-799711EC8BC5}"/>
                  </a:ext>
                </a:extLst>
              </p:cNvPr>
              <p:cNvGrpSpPr/>
              <p:nvPr/>
            </p:nvGrpSpPr>
            <p:grpSpPr>
              <a:xfrm>
                <a:off x="-23216" y="252476"/>
                <a:ext cx="2887470" cy="4817110"/>
                <a:chOff x="-23216" y="-8"/>
                <a:chExt cx="2887470" cy="4817110"/>
              </a:xfrm>
            </p:grpSpPr>
            <p:pic>
              <p:nvPicPr>
                <p:cNvPr id="25" name="圖片 24">
                  <a:extLst>
                    <a:ext uri="{FF2B5EF4-FFF2-40B4-BE49-F238E27FC236}">
                      <a16:creationId xmlns:a16="http://schemas.microsoft.com/office/drawing/2014/main" id="{83E10D72-935A-458C-AA50-C31D6A3F1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6" y="-8"/>
                  <a:ext cx="2832428" cy="4817110"/>
                </a:xfrm>
                <a:prstGeom prst="rect">
                  <a:avLst/>
                </a:prstGeom>
              </p:spPr>
            </p:pic>
            <p:grpSp>
              <p:nvGrpSpPr>
                <p:cNvPr id="26" name="群組 25">
                  <a:extLst>
                    <a:ext uri="{FF2B5EF4-FFF2-40B4-BE49-F238E27FC236}">
                      <a16:creationId xmlns:a16="http://schemas.microsoft.com/office/drawing/2014/main" id="{0ABAB90B-DBBA-409B-B9A9-87209C971454}"/>
                    </a:ext>
                  </a:extLst>
                </p:cNvPr>
                <p:cNvGrpSpPr/>
                <p:nvPr/>
              </p:nvGrpSpPr>
              <p:grpSpPr>
                <a:xfrm>
                  <a:off x="566284" y="913979"/>
                  <a:ext cx="1559630" cy="851737"/>
                  <a:chOff x="-98" y="-421"/>
                  <a:chExt cx="1559630" cy="851737"/>
                </a:xfrm>
              </p:grpSpPr>
              <p:sp>
                <p:nvSpPr>
                  <p:cNvPr id="38" name="矩形: 圓角 37">
                    <a:extLst>
                      <a:ext uri="{FF2B5EF4-FFF2-40B4-BE49-F238E27FC236}">
                        <a16:creationId xmlns:a16="http://schemas.microsoft.com/office/drawing/2014/main" id="{08B8E9A9-C6BF-41B9-81B4-128C820BAFAF}"/>
                      </a:ext>
                    </a:extLst>
                  </p:cNvPr>
                  <p:cNvSpPr/>
                  <p:nvPr/>
                </p:nvSpPr>
                <p:spPr>
                  <a:xfrm>
                    <a:off x="-98" y="197806"/>
                    <a:ext cx="1559630" cy="653510"/>
                  </a:xfrm>
                  <a:prstGeom prst="round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sp>
                <p:nvSpPr>
                  <p:cNvPr id="39" name="文字方塊 234">
                    <a:extLst>
                      <a:ext uri="{FF2B5EF4-FFF2-40B4-BE49-F238E27FC236}">
                        <a16:creationId xmlns:a16="http://schemas.microsoft.com/office/drawing/2014/main" id="{6FD94B4C-FA34-4E77-8C2D-C48B3A1572D2}"/>
                      </a:ext>
                    </a:extLst>
                  </p:cNvPr>
                  <p:cNvSpPr txBox="1"/>
                  <p:nvPr/>
                </p:nvSpPr>
                <p:spPr>
                  <a:xfrm>
                    <a:off x="709683" y="-421"/>
                    <a:ext cx="839837" cy="185898"/>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en-US" sz="1000" b="1" dirty="0">
                        <a:solidFill>
                          <a:srgbClr val="984806"/>
                        </a:solidFill>
                        <a:effectLst/>
                        <a:latin typeface="Avenir Next LT Pro" panose="020B0504020202020204" pitchFamily="34" charset="0"/>
                        <a:ea typeface="微軟正黑體" panose="020B0604030504040204" pitchFamily="34" charset="-120"/>
                        <a:cs typeface="Times New Roman" panose="02020603050405020304" pitchFamily="18" charset="0"/>
                      </a:rPr>
                      <a:t>Form Group</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grpSp>
              <p:nvGrpSpPr>
                <p:cNvPr id="27" name="群組 26">
                  <a:extLst>
                    <a:ext uri="{FF2B5EF4-FFF2-40B4-BE49-F238E27FC236}">
                      <a16:creationId xmlns:a16="http://schemas.microsoft.com/office/drawing/2014/main" id="{0869A90F-44FF-404D-AB65-9EE705EB8FAB}"/>
                    </a:ext>
                  </a:extLst>
                </p:cNvPr>
                <p:cNvGrpSpPr/>
                <p:nvPr/>
              </p:nvGrpSpPr>
              <p:grpSpPr>
                <a:xfrm>
                  <a:off x="559558" y="3534770"/>
                  <a:ext cx="1445902" cy="307074"/>
                  <a:chOff x="0" y="0"/>
                  <a:chExt cx="1445902" cy="307074"/>
                </a:xfrm>
              </p:grpSpPr>
              <p:sp>
                <p:nvSpPr>
                  <p:cNvPr id="36" name="矩形: 圓角 35">
                    <a:extLst>
                      <a:ext uri="{FF2B5EF4-FFF2-40B4-BE49-F238E27FC236}">
                        <a16:creationId xmlns:a16="http://schemas.microsoft.com/office/drawing/2014/main" id="{B2DF4060-0763-48B6-B70A-4A367BED9820}"/>
                      </a:ext>
                    </a:extLst>
                  </p:cNvPr>
                  <p:cNvSpPr/>
                  <p:nvPr/>
                </p:nvSpPr>
                <p:spPr>
                  <a:xfrm>
                    <a:off x="0" y="0"/>
                    <a:ext cx="668740" cy="307074"/>
                  </a:xfrm>
                  <a:prstGeom prst="roundRect">
                    <a:avLst/>
                  </a:prstGeom>
                  <a:noFill/>
                  <a:ln w="19050" cap="flat" cmpd="sng" algn="ctr">
                    <a:solidFill>
                      <a:schemeClr val="accent3">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sp>
                <p:nvSpPr>
                  <p:cNvPr id="37" name="文字方塊 238">
                    <a:extLst>
                      <a:ext uri="{FF2B5EF4-FFF2-40B4-BE49-F238E27FC236}">
                        <a16:creationId xmlns:a16="http://schemas.microsoft.com/office/drawing/2014/main" id="{5E459BF2-AB6A-4FE4-91B8-BA8A1CC99BFE}"/>
                      </a:ext>
                    </a:extLst>
                  </p:cNvPr>
                  <p:cNvSpPr txBox="1"/>
                  <p:nvPr/>
                </p:nvSpPr>
                <p:spPr>
                  <a:xfrm>
                    <a:off x="716508" y="0"/>
                    <a:ext cx="729394" cy="19042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000" b="1" dirty="0">
                        <a:solidFill>
                          <a:srgbClr val="4F6228"/>
                        </a:solidFill>
                        <a:effectLst/>
                        <a:latin typeface="Avenir Next LT Pro" panose="020B0504020202020204" pitchFamily="34" charset="0"/>
                        <a:ea typeface="微軟正黑體" panose="020B0604030504040204" pitchFamily="34" charset="-120"/>
                        <a:cs typeface="Times New Roman" panose="02020603050405020304" pitchFamily="18" charset="0"/>
                      </a:rPr>
                      <a:t>訂購數量</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grpSp>
              <p:nvGrpSpPr>
                <p:cNvPr id="28" name="群組 27">
                  <a:extLst>
                    <a:ext uri="{FF2B5EF4-FFF2-40B4-BE49-F238E27FC236}">
                      <a16:creationId xmlns:a16="http://schemas.microsoft.com/office/drawing/2014/main" id="{D0AE27BE-1CEC-4F06-923B-86B8F09E55BA}"/>
                    </a:ext>
                  </a:extLst>
                </p:cNvPr>
                <p:cNvGrpSpPr/>
                <p:nvPr/>
              </p:nvGrpSpPr>
              <p:grpSpPr>
                <a:xfrm>
                  <a:off x="-23216" y="818865"/>
                  <a:ext cx="848906" cy="668741"/>
                  <a:chOff x="-98279" y="0"/>
                  <a:chExt cx="848906" cy="668741"/>
                </a:xfrm>
              </p:grpSpPr>
              <p:sp>
                <p:nvSpPr>
                  <p:cNvPr id="33" name="矩形: 圓角 32">
                    <a:extLst>
                      <a:ext uri="{FF2B5EF4-FFF2-40B4-BE49-F238E27FC236}">
                        <a16:creationId xmlns:a16="http://schemas.microsoft.com/office/drawing/2014/main" id="{D4D97AC2-C56D-42D8-87E9-92852B87DE1E}"/>
                      </a:ext>
                    </a:extLst>
                  </p:cNvPr>
                  <p:cNvSpPr/>
                  <p:nvPr/>
                </p:nvSpPr>
                <p:spPr>
                  <a:xfrm>
                    <a:off x="491319" y="143302"/>
                    <a:ext cx="259308" cy="137653"/>
                  </a:xfrm>
                  <a:prstGeom prst="roundRect">
                    <a:avLst/>
                  </a:prstGeom>
                  <a:noFill/>
                  <a:ln w="1905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sp>
                <p:nvSpPr>
                  <p:cNvPr id="34" name="文字方塊 240">
                    <a:extLst>
                      <a:ext uri="{FF2B5EF4-FFF2-40B4-BE49-F238E27FC236}">
                        <a16:creationId xmlns:a16="http://schemas.microsoft.com/office/drawing/2014/main" id="{9EEF4FBB-13A8-4D9B-8850-8EC80DAA13B5}"/>
                      </a:ext>
                    </a:extLst>
                  </p:cNvPr>
                  <p:cNvSpPr txBox="1"/>
                  <p:nvPr/>
                </p:nvSpPr>
                <p:spPr>
                  <a:xfrm>
                    <a:off x="-98279" y="0"/>
                    <a:ext cx="384882" cy="668741"/>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000" b="1" dirty="0">
                        <a:ln>
                          <a:noFill/>
                        </a:ln>
                        <a:gradFill>
                          <a:gsLst>
                            <a:gs pos="0">
                              <a:srgbClr val="215968"/>
                            </a:gs>
                            <a:gs pos="50000">
                              <a:srgbClr val="4BACC6"/>
                            </a:gs>
                            <a:gs pos="100000">
                              <a:srgbClr val="93CDDD"/>
                            </a:gs>
                          </a:gsLst>
                          <a:lin ang="5400000" scaled="0"/>
                        </a:gradFill>
                        <a:effectLst/>
                        <a:latin typeface="Avenir Next LT Pro" panose="020B0504020202020204" pitchFamily="34" charset="0"/>
                        <a:ea typeface="微軟正黑體" panose="020B0604030504040204" pitchFamily="34" charset="-120"/>
                        <a:cs typeface="Times New Roman" panose="02020603050405020304" pitchFamily="18" charset="0"/>
                      </a:rPr>
                      <a:t>商品</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a:p>
                    <a:pPr indent="127000">
                      <a:spcBef>
                        <a:spcPts val="250"/>
                      </a:spcBef>
                      <a:spcAft>
                        <a:spcPts val="0"/>
                      </a:spcAft>
                    </a:pPr>
                    <a:r>
                      <a:rPr lang="zh-TW" sz="1000" b="1" dirty="0">
                        <a:ln>
                          <a:noFill/>
                        </a:ln>
                        <a:gradFill>
                          <a:gsLst>
                            <a:gs pos="0">
                              <a:srgbClr val="215968"/>
                            </a:gs>
                            <a:gs pos="50000">
                              <a:srgbClr val="4BACC6"/>
                            </a:gs>
                            <a:gs pos="100000">
                              <a:srgbClr val="93CDDD"/>
                            </a:gs>
                          </a:gsLst>
                          <a:lin ang="5400000" scaled="0"/>
                        </a:gradFill>
                        <a:effectLst/>
                        <a:latin typeface="Avenir Next LT Pro" panose="020B0504020202020204" pitchFamily="34" charset="0"/>
                        <a:ea typeface="微軟正黑體" panose="020B0604030504040204" pitchFamily="34" charset="-120"/>
                        <a:cs typeface="Times New Roman" panose="02020603050405020304" pitchFamily="18" charset="0"/>
                      </a:rPr>
                      <a:t>預設</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a:p>
                    <a:pPr indent="127000">
                      <a:spcBef>
                        <a:spcPts val="250"/>
                      </a:spcBef>
                      <a:spcAft>
                        <a:spcPts val="0"/>
                      </a:spcAft>
                    </a:pPr>
                    <a:r>
                      <a:rPr lang="zh-TW" sz="1000" b="1" dirty="0">
                        <a:ln>
                          <a:noFill/>
                        </a:ln>
                        <a:gradFill>
                          <a:gsLst>
                            <a:gs pos="0">
                              <a:srgbClr val="215968"/>
                            </a:gs>
                            <a:gs pos="50000">
                              <a:srgbClr val="4BACC6"/>
                            </a:gs>
                            <a:gs pos="100000">
                              <a:srgbClr val="93CDDD"/>
                            </a:gs>
                          </a:gsLst>
                          <a:lin ang="5400000" scaled="0"/>
                        </a:gradFill>
                        <a:effectLst/>
                        <a:latin typeface="Avenir Next LT Pro" panose="020B0504020202020204" pitchFamily="34" charset="0"/>
                        <a:ea typeface="微軟正黑體" panose="020B0604030504040204" pitchFamily="34" charset="-120"/>
                        <a:cs typeface="Times New Roman" panose="02020603050405020304" pitchFamily="18" charset="0"/>
                      </a:rPr>
                      <a:t>單價</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cxnSp>
                <p:nvCxnSpPr>
                  <p:cNvPr id="35" name="直線單箭頭接點 34">
                    <a:extLst>
                      <a:ext uri="{FF2B5EF4-FFF2-40B4-BE49-F238E27FC236}">
                        <a16:creationId xmlns:a16="http://schemas.microsoft.com/office/drawing/2014/main" id="{30B5DBA0-012E-431C-98DF-BF35C3FDB07D}"/>
                      </a:ext>
                    </a:extLst>
                  </p:cNvPr>
                  <p:cNvCxnSpPr/>
                  <p:nvPr/>
                </p:nvCxnSpPr>
                <p:spPr>
                  <a:xfrm flipH="1">
                    <a:off x="283759" y="201874"/>
                    <a:ext cx="245110" cy="4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a:extLst>
                    <a:ext uri="{FF2B5EF4-FFF2-40B4-BE49-F238E27FC236}">
                      <a16:creationId xmlns:a16="http://schemas.microsoft.com/office/drawing/2014/main" id="{8571CBC3-F59A-429D-B31A-72662099E32F}"/>
                    </a:ext>
                  </a:extLst>
                </p:cNvPr>
                <p:cNvGrpSpPr/>
                <p:nvPr/>
              </p:nvGrpSpPr>
              <p:grpSpPr>
                <a:xfrm>
                  <a:off x="581469" y="2571567"/>
                  <a:ext cx="1674043" cy="499107"/>
                  <a:chOff x="21911" y="-14684"/>
                  <a:chExt cx="1674043" cy="499107"/>
                </a:xfrm>
              </p:grpSpPr>
              <p:sp>
                <p:nvSpPr>
                  <p:cNvPr id="30" name="矩形: 圓角 29">
                    <a:extLst>
                      <a:ext uri="{FF2B5EF4-FFF2-40B4-BE49-F238E27FC236}">
                        <a16:creationId xmlns:a16="http://schemas.microsoft.com/office/drawing/2014/main" id="{B60F0523-CB2C-45CB-B5B9-60D4F5BE50CC}"/>
                      </a:ext>
                    </a:extLst>
                  </p:cNvPr>
                  <p:cNvSpPr/>
                  <p:nvPr/>
                </p:nvSpPr>
                <p:spPr>
                  <a:xfrm>
                    <a:off x="21911" y="225485"/>
                    <a:ext cx="1534435" cy="258938"/>
                  </a:xfrm>
                  <a:prstGeom prst="round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sp>
                <p:nvSpPr>
                  <p:cNvPr id="31" name="文字方塊 236">
                    <a:extLst>
                      <a:ext uri="{FF2B5EF4-FFF2-40B4-BE49-F238E27FC236}">
                        <a16:creationId xmlns:a16="http://schemas.microsoft.com/office/drawing/2014/main" id="{F7A90558-A50A-4C27-A7AE-4C93B4911E48}"/>
                      </a:ext>
                    </a:extLst>
                  </p:cNvPr>
                  <p:cNvSpPr txBox="1"/>
                  <p:nvPr/>
                </p:nvSpPr>
                <p:spPr>
                  <a:xfrm>
                    <a:off x="1178560" y="-14684"/>
                    <a:ext cx="517394" cy="200105"/>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000" b="1" dirty="0">
                        <a:solidFill>
                          <a:srgbClr val="7030A0"/>
                        </a:solidFill>
                        <a:effectLst/>
                        <a:latin typeface="Avenir Next LT Pro" panose="020B0504020202020204" pitchFamily="34" charset="0"/>
                        <a:ea typeface="微軟正黑體" panose="020B0604030504040204" pitchFamily="34" charset="-120"/>
                        <a:cs typeface="Times New Roman" panose="02020603050405020304" pitchFamily="18" charset="0"/>
                      </a:rPr>
                      <a:t>特性項</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32" name="橢圓 31">
                    <a:extLst>
                      <a:ext uri="{FF2B5EF4-FFF2-40B4-BE49-F238E27FC236}">
                        <a16:creationId xmlns:a16="http://schemas.microsoft.com/office/drawing/2014/main" id="{DA887CDB-14DE-419C-8354-41EB7DADDFD4}"/>
                      </a:ext>
                    </a:extLst>
                  </p:cNvPr>
                  <p:cNvSpPr/>
                  <p:nvPr/>
                </p:nvSpPr>
                <p:spPr>
                  <a:xfrm>
                    <a:off x="368490" y="272955"/>
                    <a:ext cx="285892" cy="177421"/>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grpSp>
          </p:grpSp>
        </p:grpSp>
        <p:sp>
          <p:nvSpPr>
            <p:cNvPr id="22" name="矩形: 圓角 21">
              <a:extLst>
                <a:ext uri="{FF2B5EF4-FFF2-40B4-BE49-F238E27FC236}">
                  <a16:creationId xmlns:a16="http://schemas.microsoft.com/office/drawing/2014/main" id="{52A14168-3512-4226-B91D-5B1FC93D83B6}"/>
                </a:ext>
              </a:extLst>
            </p:cNvPr>
            <p:cNvSpPr/>
            <p:nvPr/>
          </p:nvSpPr>
          <p:spPr>
            <a:xfrm>
              <a:off x="2702257" y="204717"/>
              <a:ext cx="279766" cy="2319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grpSp>
      <p:sp>
        <p:nvSpPr>
          <p:cNvPr id="44" name="文字方塊 43">
            <a:extLst>
              <a:ext uri="{FF2B5EF4-FFF2-40B4-BE49-F238E27FC236}">
                <a16:creationId xmlns:a16="http://schemas.microsoft.com/office/drawing/2014/main" id="{42009131-4FAA-4476-B60A-8C334A55AFAA}"/>
              </a:ext>
            </a:extLst>
          </p:cNvPr>
          <p:cNvSpPr txBox="1"/>
          <p:nvPr/>
        </p:nvSpPr>
        <p:spPr>
          <a:xfrm>
            <a:off x="5239686" y="942660"/>
            <a:ext cx="4910666" cy="457048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pPr algn="just">
              <a:spcBef>
                <a:spcPts val="3000"/>
              </a:spcBef>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商品屬性清單建立實作方法</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詳閱技術文書</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lgn="just">
              <a:spcBef>
                <a:spcPts val="3000"/>
              </a:spcBef>
              <a:buFont typeface="+mj-lt"/>
              <a:buAutoNum type="arabicPeriod"/>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當使用者點選</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團購群組資訊頁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中，店家商品清單的商品連結，將觸發前端</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script function </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goOrderDetail</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，並在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 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及該商品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product 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作為參數傳入該方法後，加入到</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 Detail Page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URL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中，因此在訂單內容頁的進入點</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Page_Load</a:t>
            </a:r>
            <a:r>
              <a:rPr lang="en-US" altLang="zh-TW" sz="1800" dirty="0">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中得以透過</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Request.QueryString</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獲取</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current </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group_id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current </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product_id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lgn="just">
              <a:spcBef>
                <a:spcPts val="3000"/>
              </a:spcBef>
              <a:buFont typeface="+mj-lt"/>
              <a:buAutoNum type="arabicPeriod"/>
            </a:pPr>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自資料庫獲取</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current group</a:t>
            </a:r>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current product</a:t>
            </a:r>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資訊</a:t>
            </a:r>
            <a:endParaRPr lang="en-US" altLang="zh-TW" dirty="0">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lgn="just">
              <a:spcBef>
                <a:spcPts val="3000"/>
              </a:spcBef>
              <a:buFont typeface="+mj-lt"/>
              <a:buAutoNum type="arabicPeriod"/>
            </a:pPr>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依據所獲取商品資訊建立屬性項清單</a:t>
            </a:r>
            <a:endParaRPr lang="zh-TW" altLang="en-US" dirty="0"/>
          </a:p>
        </p:txBody>
      </p:sp>
    </p:spTree>
    <p:extLst>
      <p:ext uri="{BB962C8B-B14F-4D97-AF65-F5344CB8AC3E}">
        <p14:creationId xmlns:p14="http://schemas.microsoft.com/office/powerpoint/2010/main" val="107365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C448AD1-EE14-465D-B76D-135F7E065C53}"/>
              </a:ext>
            </a:extLst>
          </p:cNvPr>
          <p:cNvSpPr>
            <a:spLocks noGrp="1"/>
          </p:cNvSpPr>
          <p:nvPr>
            <p:ph idx="1"/>
          </p:nvPr>
        </p:nvSpPr>
        <p:spPr>
          <a:xfrm>
            <a:off x="884304" y="568611"/>
            <a:ext cx="9390977" cy="3508977"/>
          </a:xfrm>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點選訂單商品連結開啟訂單資訊頁</a:t>
            </a:r>
            <a:endParaRPr lang="zh-TW" altLang="en-US" dirty="0"/>
          </a:p>
        </p:txBody>
      </p:sp>
      <p:grpSp>
        <p:nvGrpSpPr>
          <p:cNvPr id="20" name="群組 19">
            <a:extLst>
              <a:ext uri="{FF2B5EF4-FFF2-40B4-BE49-F238E27FC236}">
                <a16:creationId xmlns:a16="http://schemas.microsoft.com/office/drawing/2014/main" id="{AD67CE41-5DDC-4571-9CDC-AD67DCEA8642}"/>
              </a:ext>
            </a:extLst>
          </p:cNvPr>
          <p:cNvGrpSpPr/>
          <p:nvPr/>
        </p:nvGrpSpPr>
        <p:grpSpPr>
          <a:xfrm>
            <a:off x="1293341" y="848240"/>
            <a:ext cx="3090955" cy="5161520"/>
            <a:chOff x="31824" y="0"/>
            <a:chExt cx="2950199" cy="5219861"/>
          </a:xfrm>
        </p:grpSpPr>
        <p:grpSp>
          <p:nvGrpSpPr>
            <p:cNvPr id="21" name="群組 20">
              <a:extLst>
                <a:ext uri="{FF2B5EF4-FFF2-40B4-BE49-F238E27FC236}">
                  <a16:creationId xmlns:a16="http://schemas.microsoft.com/office/drawing/2014/main" id="{20CDD8AC-4994-4BED-A40D-0F70ED7ADFCB}"/>
                </a:ext>
              </a:extLst>
            </p:cNvPr>
            <p:cNvGrpSpPr/>
            <p:nvPr/>
          </p:nvGrpSpPr>
          <p:grpSpPr>
            <a:xfrm>
              <a:off x="31824" y="0"/>
              <a:ext cx="2950199" cy="5219861"/>
              <a:chOff x="31826" y="0"/>
              <a:chExt cx="2950346" cy="5069586"/>
            </a:xfrm>
          </p:grpSpPr>
          <p:sp>
            <p:nvSpPr>
              <p:cNvPr id="23" name="文字方塊 232">
                <a:extLst>
                  <a:ext uri="{FF2B5EF4-FFF2-40B4-BE49-F238E27FC236}">
                    <a16:creationId xmlns:a16="http://schemas.microsoft.com/office/drawing/2014/main" id="{5879DA0C-C3EA-4BA9-ADD4-E3AB3857FF70}"/>
                  </a:ext>
                </a:extLst>
              </p:cNvPr>
              <p:cNvSpPr txBox="1"/>
              <p:nvPr/>
            </p:nvSpPr>
            <p:spPr>
              <a:xfrm>
                <a:off x="2508701" y="0"/>
                <a:ext cx="473471" cy="198823"/>
              </a:xfrm>
              <a:prstGeom prst="rect">
                <a:avLst/>
              </a:prstGeom>
              <a:noFill/>
              <a:ln w="6350">
                <a:noFill/>
              </a:ln>
            </p:spPr>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en-US" sz="1000" b="1" dirty="0">
                    <a:solidFill>
                      <a:srgbClr val="C00000"/>
                    </a:solidFill>
                    <a:effectLst/>
                    <a:latin typeface="Avenir Next LT Pro" panose="020B0504020202020204" pitchFamily="34" charset="0"/>
                    <a:ea typeface="微軟正黑體" panose="020B0604030504040204" pitchFamily="34" charset="-120"/>
                    <a:cs typeface="Times New Roman" panose="02020603050405020304" pitchFamily="18" charset="0"/>
                  </a:rPr>
                  <a:t>Close</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24" name="群組 23">
                <a:extLst>
                  <a:ext uri="{FF2B5EF4-FFF2-40B4-BE49-F238E27FC236}">
                    <a16:creationId xmlns:a16="http://schemas.microsoft.com/office/drawing/2014/main" id="{86E8849D-9DE5-4389-80BE-799711EC8BC5}"/>
                  </a:ext>
                </a:extLst>
              </p:cNvPr>
              <p:cNvGrpSpPr/>
              <p:nvPr/>
            </p:nvGrpSpPr>
            <p:grpSpPr>
              <a:xfrm>
                <a:off x="31826" y="252476"/>
                <a:ext cx="2832428" cy="4817110"/>
                <a:chOff x="31826" y="-8"/>
                <a:chExt cx="2832428" cy="4817110"/>
              </a:xfrm>
            </p:grpSpPr>
            <p:pic>
              <p:nvPicPr>
                <p:cNvPr id="25" name="圖片 24">
                  <a:extLst>
                    <a:ext uri="{FF2B5EF4-FFF2-40B4-BE49-F238E27FC236}">
                      <a16:creationId xmlns:a16="http://schemas.microsoft.com/office/drawing/2014/main" id="{83E10D72-935A-458C-AA50-C31D6A3F1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6" y="-8"/>
                  <a:ext cx="2832428" cy="4817110"/>
                </a:xfrm>
                <a:prstGeom prst="rect">
                  <a:avLst/>
                </a:prstGeom>
              </p:spPr>
            </p:pic>
            <p:sp>
              <p:nvSpPr>
                <p:cNvPr id="36" name="矩形: 圓角 35">
                  <a:extLst>
                    <a:ext uri="{FF2B5EF4-FFF2-40B4-BE49-F238E27FC236}">
                      <a16:creationId xmlns:a16="http://schemas.microsoft.com/office/drawing/2014/main" id="{B2DF4060-0763-48B6-B70A-4A367BED9820}"/>
                    </a:ext>
                  </a:extLst>
                </p:cNvPr>
                <p:cNvSpPr/>
                <p:nvPr/>
              </p:nvSpPr>
              <p:spPr>
                <a:xfrm>
                  <a:off x="607326" y="3850154"/>
                  <a:ext cx="668740" cy="307074"/>
                </a:xfrm>
                <a:prstGeom prst="roundRect">
                  <a:avLst/>
                </a:prstGeom>
                <a:noFill/>
                <a:ln w="19050" cap="flat" cmpd="sng" algn="ctr">
                  <a:solidFill>
                    <a:schemeClr val="accent3">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grpSp>
        </p:grpSp>
        <p:sp>
          <p:nvSpPr>
            <p:cNvPr id="22" name="矩形: 圓角 21">
              <a:extLst>
                <a:ext uri="{FF2B5EF4-FFF2-40B4-BE49-F238E27FC236}">
                  <a16:creationId xmlns:a16="http://schemas.microsoft.com/office/drawing/2014/main" id="{52A14168-3512-4226-B91D-5B1FC93D83B6}"/>
                </a:ext>
              </a:extLst>
            </p:cNvPr>
            <p:cNvSpPr/>
            <p:nvPr/>
          </p:nvSpPr>
          <p:spPr>
            <a:xfrm>
              <a:off x="2702257" y="204717"/>
              <a:ext cx="279766" cy="231994"/>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grpSp>
      <p:sp>
        <p:nvSpPr>
          <p:cNvPr id="44" name="文字方塊 43">
            <a:extLst>
              <a:ext uri="{FF2B5EF4-FFF2-40B4-BE49-F238E27FC236}">
                <a16:creationId xmlns:a16="http://schemas.microsoft.com/office/drawing/2014/main" id="{42009131-4FAA-4476-B60A-8C334A55AFAA}"/>
              </a:ext>
            </a:extLst>
          </p:cNvPr>
          <p:cNvSpPr txBox="1"/>
          <p:nvPr/>
        </p:nvSpPr>
        <p:spPr>
          <a:xfrm>
            <a:off x="5088109" y="3459857"/>
            <a:ext cx="4910666" cy="1862048"/>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pPr marL="342900" indent="-342900" algn="just">
              <a:spcBef>
                <a:spcPts val="3000"/>
              </a:spcBef>
              <a:buFont typeface="+mj-lt"/>
              <a:buAutoNum type="arabicPeriod"/>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最後於送出訂單按鈕之前，依據訂單商品內容屬性項勾選的參數集合</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前述流程存取之本地結構化資料結構</a:t>
            </a:r>
            <a:r>
              <a:rPr lang="en-US" altLang="zh-TW" sz="1800" dirty="0" err="1">
                <a:solidFill>
                  <a:srgbClr val="0070C0"/>
                </a:solidFill>
                <a:effectLst/>
                <a:latin typeface="Georgia" panose="02040502050405020303" pitchFamily="18" charset="0"/>
                <a:ea typeface="微軟正黑體" panose="020B0604030504040204" pitchFamily="34" charset="-120"/>
                <a:cs typeface="Times New Roman" panose="02020603050405020304" pitchFamily="18" charset="0"/>
              </a:rPr>
              <a:t>orderTitles</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，計算訂單商品單價總額。</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lgn="just">
              <a:spcBef>
                <a:spcPts val="3000"/>
              </a:spcBef>
              <a:buFont typeface="+mj-lt"/>
              <a:buAutoNum type="arabicPeriod"/>
            </a:pPr>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處理訂單資訊並寫入資料庫資料表</a:t>
            </a:r>
            <a:endParaRPr lang="zh-TW" altLang="en-US" dirty="0"/>
          </a:p>
        </p:txBody>
      </p:sp>
      <p:cxnSp>
        <p:nvCxnSpPr>
          <p:cNvPr id="4" name="接點: 肘形 3">
            <a:extLst>
              <a:ext uri="{FF2B5EF4-FFF2-40B4-BE49-F238E27FC236}">
                <a16:creationId xmlns:a16="http://schemas.microsoft.com/office/drawing/2014/main" id="{67AFFBB6-D597-428F-A41A-A1E2BD13E13E}"/>
              </a:ext>
            </a:extLst>
          </p:cNvPr>
          <p:cNvCxnSpPr/>
          <p:nvPr/>
        </p:nvCxnSpPr>
        <p:spPr>
          <a:xfrm flipV="1">
            <a:off x="2588024" y="4506097"/>
            <a:ext cx="2500085" cy="675503"/>
          </a:xfrm>
          <a:prstGeom prst="bentConnector3">
            <a:avLst>
              <a:gd name="adj1" fmla="val 7471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235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8089D34-EDEC-415D-9016-64A05870B1EF}"/>
              </a:ext>
            </a:extLst>
          </p:cNvPr>
          <p:cNvSpPr>
            <a:spLocks noGrp="1"/>
          </p:cNvSpPr>
          <p:nvPr>
            <p:ph idx="1"/>
          </p:nvPr>
        </p:nvSpPr>
        <p:spPr>
          <a:xfrm>
            <a:off x="954718" y="766701"/>
            <a:ext cx="9390977" cy="3508977"/>
          </a:xfrm>
        </p:spPr>
        <p:txBody>
          <a:bodyPr/>
          <a:lstStyle/>
          <a:p>
            <a:pPr marL="285750" indent="-285750">
              <a:spcBef>
                <a:spcPts val="600"/>
              </a:spcBef>
            </a:pPr>
            <a:r>
              <a:rPr lang="zh-TW" altLang="zh-TW" sz="1800" b="1" i="1" dirty="0">
                <a:effectLst/>
                <a:latin typeface="Cambria" panose="02040503050406030204" pitchFamily="18" charset="0"/>
                <a:ea typeface="Microsoft YaHei" panose="020B0503020204020204" pitchFamily="34" charset="-122"/>
                <a:cs typeface="Times New Roman" panose="02020603050405020304" pitchFamily="18" charset="0"/>
              </a:rPr>
              <a:t>點選新增訂單按鈕</a:t>
            </a:r>
            <a:r>
              <a:rPr lang="zh-TW" altLang="zh-TW" sz="1800" b="1" i="1" dirty="0">
                <a:effectLst/>
                <a:latin typeface="Microsoft YaHei" panose="020B0503020204020204" pitchFamily="34" charset="-122"/>
                <a:ea typeface="微軟正黑體" panose="020B0604030504040204" pitchFamily="34" charset="-120"/>
                <a:cs typeface="Times New Roman" panose="02020603050405020304" pitchFamily="18" charset="0"/>
              </a:rPr>
              <a:t>後關閉</a:t>
            </a:r>
            <a:r>
              <a:rPr lang="en-US" altLang="zh-TW" sz="1800" b="1" i="1" dirty="0">
                <a:effectLst/>
                <a:latin typeface="Cambria" panose="02040503050406030204" pitchFamily="18" charset="0"/>
                <a:ea typeface="微軟正黑體" panose="020B0604030504040204" pitchFamily="34" charset="-120"/>
                <a:cs typeface="Times New Roman" panose="02020603050405020304" pitchFamily="18" charset="0"/>
              </a:rPr>
              <a:t>Order Detail Page</a:t>
            </a:r>
            <a:endParaRPr lang="en-US" altLang="zh-TW" sz="1800" b="1" i="1" dirty="0">
              <a:latin typeface="Cambria" panose="02040503050406030204" pitchFamily="18" charset="0"/>
              <a:ea typeface="Microsoft YaHei" panose="020B0503020204020204" pitchFamily="34" charset="-122"/>
              <a:cs typeface="Times New Roman" panose="02020603050405020304" pitchFamily="18" charset="0"/>
            </a:endParaRPr>
          </a:p>
          <a:p>
            <a:pPr marL="297180" lvl="1" indent="0">
              <a:spcBef>
                <a:spcPts val="600"/>
              </a:spcBef>
              <a:buNone/>
            </a:pP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設定完訂單內容並點選</a:t>
            </a:r>
            <a:r>
              <a:rPr lang="zh-TW" altLang="zh-TW" sz="16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新增訂單</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按鈕後，關閉本頁，導回至</a:t>
            </a:r>
            <a:r>
              <a:rPr lang="zh-TW" altLang="zh-TW" sz="16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團購群組資訊頁</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sz="1600" dirty="0">
              <a:effectLst/>
              <a:latin typeface="Georgia" panose="02040502050405020303" pitchFamily="18" charset="0"/>
              <a:ea typeface="微軟正黑體" panose="020B0604030504040204" pitchFamily="34" charset="-120"/>
              <a:cs typeface="Times New Roman" panose="02020603050405020304" pitchFamily="18" charset="0"/>
            </a:endParaRPr>
          </a:p>
          <a:p>
            <a:pPr marL="297180" lvl="1" indent="0">
              <a:spcBef>
                <a:spcPts val="600"/>
              </a:spcBef>
              <a:buNone/>
            </a:pPr>
            <a:endPar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endParaRPr>
          </a:p>
          <a:p>
            <a:endParaRPr lang="zh-TW" altLang="en-US" dirty="0"/>
          </a:p>
        </p:txBody>
      </p:sp>
      <p:pic>
        <p:nvPicPr>
          <p:cNvPr id="6" name="圖片 5">
            <a:extLst>
              <a:ext uri="{FF2B5EF4-FFF2-40B4-BE49-F238E27FC236}">
                <a16:creationId xmlns:a16="http://schemas.microsoft.com/office/drawing/2014/main" id="{AD09068F-9149-4768-B738-85DF56C62873}"/>
              </a:ext>
            </a:extLst>
          </p:cNvPr>
          <p:cNvPicPr/>
          <p:nvPr/>
        </p:nvPicPr>
        <p:blipFill>
          <a:blip r:embed="rId2">
            <a:extLst>
              <a:ext uri="{28A0092B-C50C-407E-A947-70E740481C1C}">
                <a14:useLocalDpi xmlns:a14="http://schemas.microsoft.com/office/drawing/2010/main" val="0"/>
              </a:ext>
            </a:extLst>
          </a:blip>
          <a:stretch>
            <a:fillRect/>
          </a:stretch>
        </p:blipFill>
        <p:spPr>
          <a:xfrm>
            <a:off x="3575531" y="1498763"/>
            <a:ext cx="4209226" cy="4951464"/>
          </a:xfrm>
          <a:prstGeom prst="rect">
            <a:avLst/>
          </a:prstGeom>
        </p:spPr>
      </p:pic>
      <p:sp>
        <p:nvSpPr>
          <p:cNvPr id="7" name="矩形: 圓角 6">
            <a:extLst>
              <a:ext uri="{FF2B5EF4-FFF2-40B4-BE49-F238E27FC236}">
                <a16:creationId xmlns:a16="http://schemas.microsoft.com/office/drawing/2014/main" id="{A5E06440-18C2-4946-B5C6-25ACDC723865}"/>
              </a:ext>
            </a:extLst>
          </p:cNvPr>
          <p:cNvSpPr/>
          <p:nvPr/>
        </p:nvSpPr>
        <p:spPr>
          <a:xfrm>
            <a:off x="3575531" y="5684108"/>
            <a:ext cx="4266891" cy="337751"/>
          </a:xfrm>
          <a:prstGeom prst="round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80502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450E12-3D96-400D-8BC8-D6E1841AD425}"/>
              </a:ext>
            </a:extLst>
          </p:cNvPr>
          <p:cNvSpPr>
            <a:spLocks noGrp="1"/>
          </p:cNvSpPr>
          <p:nvPr>
            <p:ph type="title"/>
          </p:nvPr>
        </p:nvSpPr>
        <p:spPr/>
        <p:txBody>
          <a:bodyPr>
            <a:normAutofit/>
          </a:bodyPr>
          <a:lstStyle/>
          <a:p>
            <a:r>
              <a:rPr lang="en-US" altLang="zh-TW" dirty="0"/>
              <a:t>5-3-3</a:t>
            </a:r>
            <a:r>
              <a:rPr lang="zh-TW" altLang="en-US" dirty="0"/>
              <a:t>、</a:t>
            </a:r>
            <a:r>
              <a:rPr lang="zh-TW" altLang="en-US" spc="600" dirty="0"/>
              <a:t>結單關閉團購</a:t>
            </a:r>
          </a:p>
        </p:txBody>
      </p:sp>
      <p:sp>
        <p:nvSpPr>
          <p:cNvPr id="3" name="內容版面配置區 2">
            <a:extLst>
              <a:ext uri="{FF2B5EF4-FFF2-40B4-BE49-F238E27FC236}">
                <a16:creationId xmlns:a16="http://schemas.microsoft.com/office/drawing/2014/main" id="{E2609DCA-7974-477D-8127-AFA239A8B83A}"/>
              </a:ext>
            </a:extLst>
          </p:cNvPr>
          <p:cNvSpPr>
            <a:spLocks noGrp="1"/>
          </p:cNvSpPr>
          <p:nvPr>
            <p:ph idx="1"/>
          </p:nvPr>
        </p:nvSpPr>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唯開團者在</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團購群組資訊頁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中可見</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結單</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Settlement</a:t>
            </a:r>
            <a:r>
              <a:rPr lang="en-US" altLang="zh-TW" sz="1800"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 </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Button)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，點選後由前端隱藏</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Orders Table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solidFill>
                  <a:srgbClr val="31849B"/>
                </a:solidFill>
                <a:effectLst/>
                <a:latin typeface="Georgia" panose="02040502050405020303" pitchFamily="18" charset="0"/>
                <a:ea typeface="微軟正黑體" panose="020B0604030504040204" pitchFamily="34" charset="-120"/>
                <a:cs typeface="Times New Roman" panose="02020603050405020304" pitchFamily="18" charset="0"/>
              </a:rPr>
              <a:t>DELETE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欄位，並</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disable Order Table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，由</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結單</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按鈕的後端</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Click event handler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對資料庫之</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資料表更新該團購群組的狀態欄位為</a:t>
            </a:r>
            <a:r>
              <a:rPr lang="en-US" altLang="zh-TW" sz="1800" dirty="0">
                <a:solidFill>
                  <a:srgbClr val="C00000"/>
                </a:solidFill>
                <a:effectLst/>
                <a:latin typeface="Georgia" panose="02040502050405020303" pitchFamily="18" charset="0"/>
                <a:ea typeface="微軟正黑體" panose="020B0604030504040204" pitchFamily="34" charset="-120"/>
                <a:cs typeface="Times New Roman" panose="02020603050405020304" pitchFamily="18" charset="0"/>
              </a:rPr>
              <a:t>Closed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pic>
        <p:nvPicPr>
          <p:cNvPr id="5" name="圖片 4">
            <a:extLst>
              <a:ext uri="{FF2B5EF4-FFF2-40B4-BE49-F238E27FC236}">
                <a16:creationId xmlns:a16="http://schemas.microsoft.com/office/drawing/2014/main" id="{BAB2C25F-3539-420E-A4B1-19684C31D762}"/>
              </a:ext>
            </a:extLst>
          </p:cNvPr>
          <p:cNvPicPr/>
          <p:nvPr/>
        </p:nvPicPr>
        <p:blipFill>
          <a:blip r:embed="rId2">
            <a:extLst>
              <a:ext uri="{28A0092B-C50C-407E-A947-70E740481C1C}">
                <a14:useLocalDpi xmlns:a14="http://schemas.microsoft.com/office/drawing/2010/main" val="0"/>
              </a:ext>
            </a:extLst>
          </a:blip>
          <a:stretch>
            <a:fillRect/>
          </a:stretch>
        </p:blipFill>
        <p:spPr>
          <a:xfrm>
            <a:off x="880743" y="3503141"/>
            <a:ext cx="6467407" cy="2724665"/>
          </a:xfrm>
          <a:prstGeom prst="rect">
            <a:avLst/>
          </a:prstGeom>
        </p:spPr>
      </p:pic>
      <p:sp>
        <p:nvSpPr>
          <p:cNvPr id="6" name="矩形 5">
            <a:extLst>
              <a:ext uri="{FF2B5EF4-FFF2-40B4-BE49-F238E27FC236}">
                <a16:creationId xmlns:a16="http://schemas.microsoft.com/office/drawing/2014/main" id="{88E29CC1-614C-464C-8BD7-A2F0FEBA9B9A}"/>
              </a:ext>
            </a:extLst>
          </p:cNvPr>
          <p:cNvSpPr/>
          <p:nvPr/>
        </p:nvSpPr>
        <p:spPr>
          <a:xfrm>
            <a:off x="5412259" y="5775884"/>
            <a:ext cx="2010033" cy="471610"/>
          </a:xfrm>
          <a:prstGeom prst="rect">
            <a:avLst/>
          </a:prstGeom>
          <a:no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7" name="箭號: 向右 6">
            <a:extLst>
              <a:ext uri="{FF2B5EF4-FFF2-40B4-BE49-F238E27FC236}">
                <a16:creationId xmlns:a16="http://schemas.microsoft.com/office/drawing/2014/main" id="{8D134750-9191-4B0C-BB1F-47DD2888148D}"/>
              </a:ext>
            </a:extLst>
          </p:cNvPr>
          <p:cNvSpPr/>
          <p:nvPr/>
        </p:nvSpPr>
        <p:spPr>
          <a:xfrm>
            <a:off x="7603523" y="5893786"/>
            <a:ext cx="675503" cy="23580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8" name="流程圖: 磁碟 7">
            <a:extLst>
              <a:ext uri="{FF2B5EF4-FFF2-40B4-BE49-F238E27FC236}">
                <a16:creationId xmlns:a16="http://schemas.microsoft.com/office/drawing/2014/main" id="{2BDE6C1A-1937-4B57-AC99-F1CB6ADE3AE2}"/>
              </a:ext>
            </a:extLst>
          </p:cNvPr>
          <p:cNvSpPr/>
          <p:nvPr/>
        </p:nvSpPr>
        <p:spPr>
          <a:xfrm>
            <a:off x="8657800" y="5195116"/>
            <a:ext cx="1293341" cy="1161535"/>
          </a:xfrm>
          <a:prstGeom prst="flowChartMagneticDisk">
            <a:avLst/>
          </a:prstGeom>
          <a:solidFill>
            <a:srgbClr val="FBC069"/>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err="1"/>
              <a:t>CrazyGo</a:t>
            </a:r>
            <a:endParaRPr lang="en-US" altLang="zh-TW" dirty="0"/>
          </a:p>
          <a:p>
            <a:pPr algn="ctr"/>
            <a:r>
              <a:rPr lang="en-US" altLang="zh-TW" dirty="0"/>
              <a:t>[group]</a:t>
            </a:r>
            <a:endParaRPr lang="zh-TW" altLang="en-US" dirty="0"/>
          </a:p>
        </p:txBody>
      </p:sp>
    </p:spTree>
    <p:extLst>
      <p:ext uri="{BB962C8B-B14F-4D97-AF65-F5344CB8AC3E}">
        <p14:creationId xmlns:p14="http://schemas.microsoft.com/office/powerpoint/2010/main" val="111345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C967A3-D9A7-4289-A908-D1F31FA13F85}"/>
              </a:ext>
            </a:extLst>
          </p:cNvPr>
          <p:cNvSpPr>
            <a:spLocks noGrp="1"/>
          </p:cNvSpPr>
          <p:nvPr>
            <p:ph type="title"/>
          </p:nvPr>
        </p:nvSpPr>
        <p:spPr/>
        <p:txBody>
          <a:bodyPr/>
          <a:lstStyle/>
          <a:p>
            <a:r>
              <a:rPr lang="en-US" altLang="zh-TW" dirty="0"/>
              <a:t>5-4</a:t>
            </a:r>
            <a:r>
              <a:rPr lang="zh-TW" altLang="en-US" dirty="0"/>
              <a:t>、</a:t>
            </a:r>
            <a:r>
              <a:rPr lang="zh-TW" altLang="en-US" spc="600" dirty="0"/>
              <a:t>店家資訊頁</a:t>
            </a:r>
          </a:p>
        </p:txBody>
      </p:sp>
      <p:sp>
        <p:nvSpPr>
          <p:cNvPr id="3" name="內容版面配置區 2">
            <a:extLst>
              <a:ext uri="{FF2B5EF4-FFF2-40B4-BE49-F238E27FC236}">
                <a16:creationId xmlns:a16="http://schemas.microsoft.com/office/drawing/2014/main" id="{B6C43BE0-47F5-4CC4-9AA7-3E5CA882EA13}"/>
              </a:ext>
            </a:extLst>
          </p:cNvPr>
          <p:cNvSpPr>
            <a:spLocks noGrp="1"/>
          </p:cNvSpPr>
          <p:nvPr>
            <p:ph idx="1"/>
          </p:nvPr>
        </p:nvSpPr>
        <p:spPr/>
        <p:txBody>
          <a:bodyPr/>
          <a:lstStyle/>
          <a:p>
            <a:r>
              <a:rPr lang="zh-TW" altLang="en-US" dirty="0"/>
              <a:t>增</a:t>
            </a:r>
            <a:r>
              <a:rPr lang="en-US" altLang="zh-TW" dirty="0"/>
              <a:t>\</a:t>
            </a:r>
            <a:r>
              <a:rPr lang="zh-TW" altLang="en-US" dirty="0"/>
              <a:t>刪店家資訊</a:t>
            </a:r>
            <a:endParaRPr lang="en-US" altLang="zh-TW" dirty="0"/>
          </a:p>
          <a:p>
            <a:r>
              <a:rPr lang="zh-TW" altLang="en-US" dirty="0"/>
              <a:t>增</a:t>
            </a:r>
            <a:r>
              <a:rPr lang="en-US" altLang="zh-TW" dirty="0"/>
              <a:t>\</a:t>
            </a:r>
            <a:r>
              <a:rPr lang="zh-TW" altLang="en-US" dirty="0"/>
              <a:t>刪商品資訊</a:t>
            </a:r>
          </a:p>
        </p:txBody>
      </p:sp>
    </p:spTree>
    <p:extLst>
      <p:ext uri="{BB962C8B-B14F-4D97-AF65-F5344CB8AC3E}">
        <p14:creationId xmlns:p14="http://schemas.microsoft.com/office/powerpoint/2010/main" val="177845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34A8A-4C94-499B-A068-6A32AEA35CF5}"/>
              </a:ext>
            </a:extLst>
          </p:cNvPr>
          <p:cNvSpPr>
            <a:spLocks noGrp="1"/>
          </p:cNvSpPr>
          <p:nvPr>
            <p:ph type="title"/>
          </p:nvPr>
        </p:nvSpPr>
        <p:spPr>
          <a:xfrm>
            <a:off x="962953" y="516918"/>
            <a:ext cx="9366325" cy="1143000"/>
          </a:xfrm>
        </p:spPr>
        <p:txBody>
          <a:bodyPr/>
          <a:lstStyle/>
          <a:p>
            <a:r>
              <a:rPr lang="en-US" altLang="zh-TW" dirty="0"/>
              <a:t>5-4</a:t>
            </a:r>
            <a:r>
              <a:rPr lang="zh-TW" altLang="en-US" dirty="0"/>
              <a:t>、</a:t>
            </a:r>
            <a:r>
              <a:rPr lang="zh-TW" altLang="en-US" spc="600" dirty="0"/>
              <a:t>店家資訊頁</a:t>
            </a:r>
          </a:p>
        </p:txBody>
      </p:sp>
      <p:sp>
        <p:nvSpPr>
          <p:cNvPr id="3" name="內容版面配置區 2">
            <a:extLst>
              <a:ext uri="{FF2B5EF4-FFF2-40B4-BE49-F238E27FC236}">
                <a16:creationId xmlns:a16="http://schemas.microsoft.com/office/drawing/2014/main" id="{FC2948B0-BC7C-4F09-BA1A-48C46B476E0D}"/>
              </a:ext>
            </a:extLst>
          </p:cNvPr>
          <p:cNvSpPr>
            <a:spLocks noGrp="1"/>
          </p:cNvSpPr>
          <p:nvPr>
            <p:ph idx="1"/>
          </p:nvPr>
        </p:nvSpPr>
        <p:spPr>
          <a:xfrm>
            <a:off x="1111237" y="1841150"/>
            <a:ext cx="9960417" cy="4499932"/>
          </a:xfrm>
        </p:spPr>
        <p:txBody>
          <a:bodyPr>
            <a:normAutofit fontScale="92500" lnSpcReduction="20000"/>
          </a:bodyPr>
          <a:lstStyle/>
          <a:p>
            <a:pPr indent="0">
              <a:lnSpc>
                <a:spcPct val="110000"/>
              </a:lnSpc>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(Stores Page, stores.aspx)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為主要進入點的相關功能頁，提供使用者瀏覽、建立或編輯系統資料庫中所有的商家及其商品相關資訊，是與店家、商品等資訊的維護有著直接關聯的功能頁，與前一節所介紹的</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團購頁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(Groups Page, groups.aspx)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及其相關功能頁，在系統中有著相輔相成的作用，兩者共同實現整個系統期望提供的主題服務。</a:t>
            </a:r>
          </a:p>
          <a:p>
            <a:pPr indent="0">
              <a:lnSpc>
                <a:spcPct val="110000"/>
              </a:lnSpc>
              <a:spcBef>
                <a:spcPts val="600"/>
              </a:spcBef>
              <a:spcAft>
                <a:spcPts val="1200"/>
              </a:spcAft>
              <a:buNone/>
            </a:pP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(stores.aspx)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主要功能是從資料庫擷取所有商家資訊呈現出來。同時亦是建立新商家基本資訊的</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新增商家頁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(addStore.aspx)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，以及瀏覽、編輯商家資訊的</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商家資訊頁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(storeDetail.aspx)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的進入點。</a:t>
            </a:r>
          </a:p>
          <a:p>
            <a:pPr indent="0">
              <a:lnSpc>
                <a:spcPct val="110000"/>
              </a:lnSpc>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而在</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商家資訊頁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中，提供使用者維護商家資訊與商品清單，使用者除了可以建立、編輯或刪除商品清單的分類項設定</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b="1" dirty="0">
                <a:solidFill>
                  <a:srgbClr val="31849B"/>
                </a:solidFill>
                <a:effectLst/>
                <a:latin typeface="Georgia" panose="02040502050405020303" pitchFamily="18" charset="0"/>
                <a:ea typeface="微軟正黑體" panose="020B0604030504040204" pitchFamily="34" charset="-120"/>
                <a:cs typeface="Times New Roman" panose="02020603050405020304" pitchFamily="18" charset="0"/>
              </a:rPr>
              <a:t>Category</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外，亦可進一步在各分類標籤頁中點選</a:t>
            </a:r>
            <a:r>
              <a:rPr lang="zh-TW" altLang="zh-TW" sz="18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新增商品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 Product icon box)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進入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新增商品頁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(addProducts.aspx)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，該功能頁提供使用者彈性化建立商品屬性項清單，以實現每項商品都能在訂購時提供適當的客製化選項。亦或者可由各分類標籤頁的商品清單中，點選商品連結進入</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商品資訊頁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(ProductDetail.aspx)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，以刪除該商品或編輯該商品資訊與屬性項清單。</a:t>
            </a:r>
          </a:p>
          <a:p>
            <a:pPr indent="0">
              <a:lnSpc>
                <a:spcPct val="110000"/>
              </a:lnSpc>
              <a:spcBef>
                <a:spcPts val="600"/>
              </a:spcBef>
              <a:spcAft>
                <a:spcPts val="1200"/>
              </a:spcAft>
              <a:buNone/>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在商家頁相關功能頁的實作上，我們著重在商品屬性客製化清單的彈性建立機制，這是我們系統的重要特色之一，因相對於其他功能頁有更多使用者互動的行為，所以在實作上會更傾向以前端定義</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script function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的方式來實現使用者互動效果的呈現。</a:t>
            </a:r>
          </a:p>
          <a:p>
            <a:pPr>
              <a:lnSpc>
                <a:spcPct val="110000"/>
              </a:lnSpc>
            </a:pPr>
            <a:endParaRPr lang="zh-TW" altLang="en-US" dirty="0"/>
          </a:p>
        </p:txBody>
      </p:sp>
    </p:spTree>
    <p:extLst>
      <p:ext uri="{BB962C8B-B14F-4D97-AF65-F5344CB8AC3E}">
        <p14:creationId xmlns:p14="http://schemas.microsoft.com/office/powerpoint/2010/main" val="299661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4975A0-B7DF-450E-9DF8-17C77C7DBDD3}"/>
              </a:ext>
            </a:extLst>
          </p:cNvPr>
          <p:cNvSpPr>
            <a:spLocks noGrp="1"/>
          </p:cNvSpPr>
          <p:nvPr>
            <p:ph type="title"/>
          </p:nvPr>
        </p:nvSpPr>
        <p:spPr>
          <a:xfrm>
            <a:off x="1129613" y="498151"/>
            <a:ext cx="9366325" cy="1143000"/>
          </a:xfrm>
        </p:spPr>
        <p:txBody>
          <a:bodyPr/>
          <a:lstStyle/>
          <a:p>
            <a:r>
              <a:rPr lang="en-US" altLang="zh-TW" dirty="0"/>
              <a:t>5-4-1</a:t>
            </a:r>
            <a:r>
              <a:rPr lang="zh-TW" altLang="en-US" dirty="0"/>
              <a:t>、</a:t>
            </a:r>
            <a:r>
              <a:rPr lang="zh-TW" altLang="en-US" spc="600" dirty="0"/>
              <a:t>增</a:t>
            </a:r>
            <a:r>
              <a:rPr lang="en-US" altLang="zh-TW" spc="600" dirty="0"/>
              <a:t>\</a:t>
            </a:r>
            <a:r>
              <a:rPr lang="zh-TW" altLang="en-US" spc="600" dirty="0"/>
              <a:t>刪店家資訊</a:t>
            </a:r>
          </a:p>
        </p:txBody>
      </p:sp>
      <p:sp>
        <p:nvSpPr>
          <p:cNvPr id="3" name="內容版面配置區 2">
            <a:extLst>
              <a:ext uri="{FF2B5EF4-FFF2-40B4-BE49-F238E27FC236}">
                <a16:creationId xmlns:a16="http://schemas.microsoft.com/office/drawing/2014/main" id="{B335469E-6E0D-490F-AA7C-9213433562D0}"/>
              </a:ext>
            </a:extLst>
          </p:cNvPr>
          <p:cNvSpPr>
            <a:spLocks noGrp="1"/>
          </p:cNvSpPr>
          <p:nvPr>
            <p:ph idx="1"/>
          </p:nvPr>
        </p:nvSpPr>
        <p:spPr>
          <a:xfrm>
            <a:off x="1186327" y="1807621"/>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點選</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商家頁</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 Store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連結按鈕將導向至</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新增商家頁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addStore</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填寫商家基本資訊</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pic>
        <p:nvPicPr>
          <p:cNvPr id="6" name="圖片 5">
            <a:extLst>
              <a:ext uri="{FF2B5EF4-FFF2-40B4-BE49-F238E27FC236}">
                <a16:creationId xmlns:a16="http://schemas.microsoft.com/office/drawing/2014/main" id="{20CB4F30-769F-483E-8F5A-8D3B93C1F04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29613" y="3175911"/>
            <a:ext cx="4900484" cy="3022851"/>
          </a:xfrm>
          <a:prstGeom prst="rect">
            <a:avLst/>
          </a:prstGeom>
          <a:ln>
            <a:solidFill>
              <a:schemeClr val="tx1"/>
            </a:solidFill>
          </a:ln>
        </p:spPr>
      </p:pic>
      <p:pic>
        <p:nvPicPr>
          <p:cNvPr id="9" name="圖片 8">
            <a:extLst>
              <a:ext uri="{FF2B5EF4-FFF2-40B4-BE49-F238E27FC236}">
                <a16:creationId xmlns:a16="http://schemas.microsoft.com/office/drawing/2014/main" id="{4B97D131-F705-4806-8A97-F3BF807377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93995" y="3163765"/>
            <a:ext cx="4900484" cy="3022851"/>
          </a:xfrm>
          <a:prstGeom prst="rect">
            <a:avLst/>
          </a:prstGeom>
          <a:ln>
            <a:solidFill>
              <a:schemeClr val="tx1"/>
            </a:solidFill>
          </a:ln>
        </p:spPr>
      </p:pic>
      <p:cxnSp>
        <p:nvCxnSpPr>
          <p:cNvPr id="13" name="接點: 肘形 12">
            <a:extLst>
              <a:ext uri="{FF2B5EF4-FFF2-40B4-BE49-F238E27FC236}">
                <a16:creationId xmlns:a16="http://schemas.microsoft.com/office/drawing/2014/main" id="{387EA2A9-7742-4D6E-A1C3-4DAB945228B4}"/>
              </a:ext>
            </a:extLst>
          </p:cNvPr>
          <p:cNvCxnSpPr>
            <a:cxnSpLocks/>
          </p:cNvCxnSpPr>
          <p:nvPr/>
        </p:nvCxnSpPr>
        <p:spPr>
          <a:xfrm rot="16200000" flipV="1">
            <a:off x="884091" y="3589711"/>
            <a:ext cx="1390139" cy="1334937"/>
          </a:xfrm>
          <a:prstGeom prst="bentConnector3">
            <a:avLst>
              <a:gd name="adj1" fmla="val 24519"/>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文字方塊 21">
            <a:extLst>
              <a:ext uri="{FF2B5EF4-FFF2-40B4-BE49-F238E27FC236}">
                <a16:creationId xmlns:a16="http://schemas.microsoft.com/office/drawing/2014/main" id="{2DF28050-ABF4-418A-AF8C-EB28328ECF52}"/>
              </a:ext>
            </a:extLst>
          </p:cNvPr>
          <p:cNvSpPr txBox="1"/>
          <p:nvPr/>
        </p:nvSpPr>
        <p:spPr>
          <a:xfrm>
            <a:off x="140044" y="2638780"/>
            <a:ext cx="2265406" cy="923330"/>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為一個</a:t>
            </a:r>
            <a:r>
              <a:rPr lang="en-US" altLang="zh-TW" sz="1800" dirty="0" err="1">
                <a:solidFill>
                  <a:srgbClr val="4F6228"/>
                </a:solidFill>
                <a:effectLst/>
                <a:latin typeface="Georgia" panose="02040502050405020303" pitchFamily="18" charset="0"/>
                <a:ea typeface="微軟正黑體" panose="020B0604030504040204" pitchFamily="34" charset="-120"/>
                <a:cs typeface="Times New Roman" panose="02020603050405020304" pitchFamily="18" charset="0"/>
              </a:rPr>
              <a:t>LinkButton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，連結到</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新增商家頁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addStore</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sp>
        <p:nvSpPr>
          <p:cNvPr id="23" name="矩形 22">
            <a:extLst>
              <a:ext uri="{FF2B5EF4-FFF2-40B4-BE49-F238E27FC236}">
                <a16:creationId xmlns:a16="http://schemas.microsoft.com/office/drawing/2014/main" id="{17B43ED8-C788-4CE3-8A38-627059B26178}"/>
              </a:ext>
            </a:extLst>
          </p:cNvPr>
          <p:cNvSpPr/>
          <p:nvPr/>
        </p:nvSpPr>
        <p:spPr>
          <a:xfrm>
            <a:off x="4168346" y="4184822"/>
            <a:ext cx="1046205" cy="1301578"/>
          </a:xfrm>
          <a:prstGeom prst="rect">
            <a:avLst/>
          </a:prstGeom>
          <a:noFill/>
          <a:ln w="28575">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cxnSp>
        <p:nvCxnSpPr>
          <p:cNvPr id="25" name="接點: 肘形 24">
            <a:extLst>
              <a:ext uri="{FF2B5EF4-FFF2-40B4-BE49-F238E27FC236}">
                <a16:creationId xmlns:a16="http://schemas.microsoft.com/office/drawing/2014/main" id="{11B605E8-DE13-4ED5-A6DA-6C6F048A028A}"/>
              </a:ext>
            </a:extLst>
          </p:cNvPr>
          <p:cNvCxnSpPr>
            <a:cxnSpLocks/>
          </p:cNvCxnSpPr>
          <p:nvPr/>
        </p:nvCxnSpPr>
        <p:spPr>
          <a:xfrm rot="5400000" flipH="1" flipV="1">
            <a:off x="5048920" y="3983362"/>
            <a:ext cx="841932" cy="823859"/>
          </a:xfrm>
          <a:prstGeom prst="bentConnector3">
            <a:avLst>
              <a:gd name="adj1" fmla="val 50000"/>
            </a:avLst>
          </a:prstGeom>
          <a:ln>
            <a:solidFill>
              <a:srgbClr val="7030A0"/>
            </a:solidFill>
            <a:tailEnd type="triangle"/>
          </a:ln>
        </p:spPr>
        <p:style>
          <a:lnRef idx="1">
            <a:schemeClr val="accent2"/>
          </a:lnRef>
          <a:fillRef idx="0">
            <a:schemeClr val="accent2"/>
          </a:fillRef>
          <a:effectRef idx="0">
            <a:schemeClr val="accent2"/>
          </a:effectRef>
          <a:fontRef idx="minor">
            <a:schemeClr val="tx1"/>
          </a:fontRef>
        </p:style>
      </p:cxnSp>
      <p:sp>
        <p:nvSpPr>
          <p:cNvPr id="26" name="文字方塊 25">
            <a:extLst>
              <a:ext uri="{FF2B5EF4-FFF2-40B4-BE49-F238E27FC236}">
                <a16:creationId xmlns:a16="http://schemas.microsoft.com/office/drawing/2014/main" id="{7ACEC044-340C-4226-9B1F-02C6F31BD265}"/>
              </a:ext>
            </a:extLst>
          </p:cNvPr>
          <p:cNvSpPr txBox="1"/>
          <p:nvPr/>
        </p:nvSpPr>
        <p:spPr>
          <a:xfrm rot="10800000" flipV="1">
            <a:off x="4812356" y="2482955"/>
            <a:ext cx="2435481" cy="1477328"/>
          </a:xfrm>
          <a:prstGeom prst="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square" rtlCol="0" anchor="ctr" anchorCtr="1">
            <a:spAutoFit/>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由後端動態生成，是由一組字串在取代標題及連結之後，放入</a:t>
            </a:r>
            <a:r>
              <a:rPr lang="en-US" altLang="zh-TW" sz="1800" dirty="0" err="1">
                <a:solidFill>
                  <a:srgbClr val="4F6228"/>
                </a:solidFill>
                <a:effectLst/>
                <a:latin typeface="Georgia" panose="02040502050405020303" pitchFamily="18" charset="0"/>
                <a:ea typeface="微軟正黑體" panose="020B0604030504040204" pitchFamily="34" charset="-120"/>
                <a:cs typeface="Times New Roman" panose="02020603050405020304" pitchFamily="18" charset="0"/>
              </a:rPr>
              <a:t>Literal.Text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之中後，在放入</a:t>
            </a:r>
            <a:r>
              <a:rPr lang="en-US" altLang="zh-TW" sz="1800" dirty="0" err="1">
                <a:solidFill>
                  <a:srgbClr val="4F6228"/>
                </a:solidFill>
                <a:effectLst/>
                <a:latin typeface="Georgia" panose="02040502050405020303" pitchFamily="18" charset="0"/>
                <a:ea typeface="微軟正黑體" panose="020B0604030504040204" pitchFamily="34" charset="-120"/>
                <a:cs typeface="Times New Roman" panose="02020603050405020304" pitchFamily="18" charset="0"/>
              </a:rPr>
              <a:t>PlaceHolder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裡。</a:t>
            </a:r>
            <a:endParaRPr lang="zh-TW" altLang="en-US" dirty="0"/>
          </a:p>
        </p:txBody>
      </p:sp>
    </p:spTree>
    <p:extLst>
      <p:ext uri="{BB962C8B-B14F-4D97-AF65-F5344CB8AC3E}">
        <p14:creationId xmlns:p14="http://schemas.microsoft.com/office/powerpoint/2010/main" val="78129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26CF11-58AF-47BF-AC33-DC9F8BFDB3D3}"/>
              </a:ext>
            </a:extLst>
          </p:cNvPr>
          <p:cNvSpPr>
            <a:spLocks noGrp="1"/>
          </p:cNvSpPr>
          <p:nvPr>
            <p:ph type="title"/>
          </p:nvPr>
        </p:nvSpPr>
        <p:spPr/>
        <p:txBody>
          <a:bodyPr/>
          <a:lstStyle/>
          <a:p>
            <a:r>
              <a:rPr lang="en-US" altLang="zh-TW" dirty="0"/>
              <a:t>1</a:t>
            </a:r>
            <a:r>
              <a:rPr lang="zh-TW" altLang="en-US" dirty="0"/>
              <a:t>、</a:t>
            </a:r>
            <a:r>
              <a:rPr lang="zh-TW" altLang="en-US" spc="2000" dirty="0"/>
              <a:t>前言</a:t>
            </a:r>
          </a:p>
        </p:txBody>
      </p:sp>
      <p:sp>
        <p:nvSpPr>
          <p:cNvPr id="3" name="內容版面配置區 2">
            <a:extLst>
              <a:ext uri="{FF2B5EF4-FFF2-40B4-BE49-F238E27FC236}">
                <a16:creationId xmlns:a16="http://schemas.microsoft.com/office/drawing/2014/main" id="{C8E12E24-7FE8-42A8-91F6-80F4EA69E460}"/>
              </a:ext>
            </a:extLst>
          </p:cNvPr>
          <p:cNvSpPr>
            <a:spLocks noGrp="1"/>
          </p:cNvSpPr>
          <p:nvPr>
            <p:ph idx="1"/>
          </p:nvPr>
        </p:nvSpPr>
        <p:spPr/>
        <p:txBody>
          <a:bodyPr/>
          <a:lstStyle/>
          <a:p>
            <a:pPr indent="0">
              <a:lnSpc>
                <a:spcPct val="150000"/>
              </a:lnSpc>
              <a:spcBef>
                <a:spcPts val="600"/>
              </a:spcBef>
              <a:spcAft>
                <a:spcPts val="1200"/>
              </a:spcAft>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本次系統以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ASP.NET Web Form</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的設計模型為主要架構，運用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MS SQL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實現後端程式撰寫和資料庫建立及連線，</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 HTML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CSS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JavaScript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、套用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bootstrap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樣板以及使用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Visual Studio IDE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拖放伺服器控制項，實現前端網頁的設計配置。</a:t>
            </a:r>
            <a:endParaRPr lang="en-US" altLang="zh-TW" sz="1800" dirty="0">
              <a:latin typeface="Georgia" panose="02040502050405020303" pitchFamily="18" charset="0"/>
              <a:ea typeface="微軟正黑體" panose="020B0604030504040204" pitchFamily="34" charset="-120"/>
              <a:cs typeface="Times New Roman" panose="02020603050405020304" pitchFamily="18" charset="0"/>
            </a:endParaRPr>
          </a:p>
          <a:p>
            <a:pPr indent="0">
              <a:lnSpc>
                <a:spcPct val="150000"/>
              </a:lnSpc>
              <a:spcBef>
                <a:spcPts val="600"/>
              </a:spcBef>
              <a:spcAft>
                <a:spcPts val="1200"/>
              </a:spcAft>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這次我們採用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GitHub</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Git Extension tool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等版控工具，以及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Trello</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等簡單的專案管理工具，以利團隊協作的遂行，有了這些工具，我們在開發實作過程中，從規劃系統架構、設計系統功能、分配任務，到實作、整合、測試除錯等，都能以較佳的效率執行並完成。</a:t>
            </a:r>
            <a:endParaRPr lang="zh-TW" altLang="en-US" dirty="0"/>
          </a:p>
        </p:txBody>
      </p:sp>
    </p:spTree>
    <p:extLst>
      <p:ext uri="{BB962C8B-B14F-4D97-AF65-F5344CB8AC3E}">
        <p14:creationId xmlns:p14="http://schemas.microsoft.com/office/powerpoint/2010/main" val="181273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D4EB05-BF3A-47EB-9E08-9860A85FBD0E}"/>
              </a:ext>
            </a:extLst>
          </p:cNvPr>
          <p:cNvSpPr>
            <a:spLocks noGrp="1"/>
          </p:cNvSpPr>
          <p:nvPr>
            <p:ph type="title"/>
          </p:nvPr>
        </p:nvSpPr>
        <p:spPr>
          <a:xfrm>
            <a:off x="1185374" y="595539"/>
            <a:ext cx="9366325" cy="1143000"/>
          </a:xfrm>
        </p:spPr>
        <p:txBody>
          <a:bodyPr/>
          <a:lstStyle/>
          <a:p>
            <a:r>
              <a:rPr lang="en-US" altLang="zh-TW" dirty="0"/>
              <a:t>5-4-1</a:t>
            </a:r>
            <a:r>
              <a:rPr lang="zh-TW" altLang="en-US" dirty="0"/>
              <a:t>、</a:t>
            </a:r>
            <a:r>
              <a:rPr lang="zh-TW" altLang="en-US" spc="600" dirty="0"/>
              <a:t>增</a:t>
            </a:r>
            <a:r>
              <a:rPr lang="en-US" altLang="zh-TW" spc="600" dirty="0"/>
              <a:t>\</a:t>
            </a:r>
            <a:r>
              <a:rPr lang="zh-TW" altLang="en-US" spc="600" dirty="0"/>
              <a:t>刪店家資訊</a:t>
            </a:r>
            <a:endParaRPr lang="zh-TW" altLang="en-US" dirty="0"/>
          </a:p>
        </p:txBody>
      </p:sp>
      <p:sp>
        <p:nvSpPr>
          <p:cNvPr id="3" name="內容版面配置區 2">
            <a:extLst>
              <a:ext uri="{FF2B5EF4-FFF2-40B4-BE49-F238E27FC236}">
                <a16:creationId xmlns:a16="http://schemas.microsoft.com/office/drawing/2014/main" id="{FDA92274-01B6-4559-9FFB-F26E2A44D58B}"/>
              </a:ext>
            </a:extLst>
          </p:cNvPr>
          <p:cNvSpPr>
            <a:spLocks noGrp="1"/>
          </p:cNvSpPr>
          <p:nvPr>
            <p:ph idx="1"/>
          </p:nvPr>
        </p:nvSpPr>
        <p:spPr>
          <a:xfrm>
            <a:off x="1251338" y="2046491"/>
            <a:ext cx="9390977" cy="3508977"/>
          </a:xfrm>
        </p:spPr>
        <p:txBody>
          <a:bodyPr/>
          <a:lstStyle/>
          <a:p>
            <a:r>
              <a:rPr lang="zh-TW" altLang="en-US" dirty="0"/>
              <a:t>在店家資訊新增修改維護時，也加入驗證機制。</a:t>
            </a:r>
          </a:p>
        </p:txBody>
      </p:sp>
      <p:pic>
        <p:nvPicPr>
          <p:cNvPr id="6" name="圖片 5">
            <a:extLst>
              <a:ext uri="{FF2B5EF4-FFF2-40B4-BE49-F238E27FC236}">
                <a16:creationId xmlns:a16="http://schemas.microsoft.com/office/drawing/2014/main" id="{FA5E4E8E-6826-4EBD-86EE-6E6502B26E2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18071" y="3014153"/>
            <a:ext cx="5513388" cy="3436073"/>
          </a:xfrm>
          <a:prstGeom prst="rect">
            <a:avLst/>
          </a:prstGeom>
          <a:effectLst>
            <a:outerShdw blurRad="25400" sx="101000" sy="101000" algn="ctr" rotWithShape="0">
              <a:prstClr val="black">
                <a:alpha val="40000"/>
              </a:prstClr>
            </a:outerShdw>
          </a:effectLst>
        </p:spPr>
      </p:pic>
      <p:sp>
        <p:nvSpPr>
          <p:cNvPr id="7" name="文字方塊 6">
            <a:extLst>
              <a:ext uri="{FF2B5EF4-FFF2-40B4-BE49-F238E27FC236}">
                <a16:creationId xmlns:a16="http://schemas.microsoft.com/office/drawing/2014/main" id="{42D626AC-F8AE-4159-ADE3-6A7C4193C003}"/>
              </a:ext>
            </a:extLst>
          </p:cNvPr>
          <p:cNvSpPr txBox="1"/>
          <p:nvPr/>
        </p:nvSpPr>
        <p:spPr>
          <a:xfrm>
            <a:off x="7126104" y="2504320"/>
            <a:ext cx="3929448" cy="1477328"/>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使用</a:t>
            </a:r>
            <a:r>
              <a:rPr lang="en-US" altLang="zh-TW" dirty="0" err="1">
                <a:effectLst/>
                <a:latin typeface="Georgia" panose="02040502050405020303" pitchFamily="18" charset="0"/>
                <a:ea typeface="微軟正黑體" panose="020B0604030504040204" pitchFamily="34" charset="-120"/>
                <a:cs typeface="Times New Roman" panose="02020603050405020304" pitchFamily="18" charset="0"/>
              </a:rPr>
              <a:t>RequiredFieldValidator</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檢核欄位不可為空</a:t>
            </a:r>
            <a:r>
              <a:rPr lang="zh-TW" altLang="en-US"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dirty="0">
              <a:effectLst/>
              <a:latin typeface="Georgia" panose="02040502050405020303" pitchFamily="18" charset="0"/>
              <a:ea typeface="微軟正黑體" panose="020B0604030504040204" pitchFamily="34" charset="-120"/>
              <a:cs typeface="Times New Roman" panose="02020603050405020304" pitchFamily="18" charset="0"/>
            </a:endParaRPr>
          </a:p>
          <a:p>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使用</a:t>
            </a:r>
            <a:r>
              <a:rPr lang="en-US" altLang="zh-TW" dirty="0" err="1">
                <a:effectLst/>
                <a:latin typeface="Georgia" panose="02040502050405020303" pitchFamily="18" charset="0"/>
                <a:ea typeface="微軟正黑體" panose="020B0604030504040204" pitchFamily="34" charset="-120"/>
                <a:cs typeface="Times New Roman" panose="02020603050405020304" pitchFamily="18" charset="0"/>
              </a:rPr>
              <a:t>CompareValidator</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檢核欄位，只可填入整數</a:t>
            </a:r>
            <a:r>
              <a:rPr lang="zh-TW" altLang="en-US"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zh-TW" dirty="0">
              <a:effectLst/>
              <a:latin typeface="Georgia" panose="02040502050405020303" pitchFamily="18" charset="0"/>
              <a:ea typeface="微軟正黑體" panose="020B0604030504040204" pitchFamily="34" charset="-120"/>
              <a:cs typeface="Times New Roman" panose="02020603050405020304" pitchFamily="18" charset="0"/>
            </a:endParaRPr>
          </a:p>
          <a:p>
            <a:endParaRPr lang="zh-TW" altLang="en-US" dirty="0"/>
          </a:p>
        </p:txBody>
      </p:sp>
      <p:cxnSp>
        <p:nvCxnSpPr>
          <p:cNvPr id="9" name="接點: 肘形 8">
            <a:extLst>
              <a:ext uri="{FF2B5EF4-FFF2-40B4-BE49-F238E27FC236}">
                <a16:creationId xmlns:a16="http://schemas.microsoft.com/office/drawing/2014/main" id="{97E21898-2F26-4EFF-A76C-50FAC034C06E}"/>
              </a:ext>
            </a:extLst>
          </p:cNvPr>
          <p:cNvCxnSpPr>
            <a:cxnSpLocks/>
          </p:cNvCxnSpPr>
          <p:nvPr/>
        </p:nvCxnSpPr>
        <p:spPr>
          <a:xfrm rot="10800000" flipV="1">
            <a:off x="5588000" y="3680379"/>
            <a:ext cx="1538104" cy="75909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文字方塊 10">
            <a:extLst>
              <a:ext uri="{FF2B5EF4-FFF2-40B4-BE49-F238E27FC236}">
                <a16:creationId xmlns:a16="http://schemas.microsoft.com/office/drawing/2014/main" id="{AD3A87FF-EFFE-481C-A853-9194382768CB}"/>
              </a:ext>
            </a:extLst>
          </p:cNvPr>
          <p:cNvSpPr txBox="1"/>
          <p:nvPr/>
        </p:nvSpPr>
        <p:spPr>
          <a:xfrm>
            <a:off x="6939976" y="4436791"/>
            <a:ext cx="4522789" cy="1754326"/>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nchor="ctr" anchorCtr="1">
            <a:spAutoFit/>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實作縣市、鄉鎮下拉選單連動機制</a:t>
            </a:r>
            <a:r>
              <a:rPr lang="zh-TW" altLang="en-US" sz="1800" dirty="0">
                <a:effectLst/>
                <a:latin typeface="Microsoft YaHei" panose="020B0503020204020204" pitchFamily="34" charset="-122"/>
                <a:ea typeface="微軟正黑體" panose="020B0604030504040204" pitchFamily="34" charset="-120"/>
                <a:cs typeface="Times New Roman" panose="02020603050405020304" pitchFamily="18" charset="0"/>
              </a:rPr>
              <a:t>：</a:t>
            </a:r>
            <a:endParaRPr lang="en-US"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endParaRPr>
          </a:p>
          <a:p>
            <a:pPr marL="342900" indent="-342900">
              <a:buFont typeface="+mj-lt"/>
              <a:buAutoNum type="arabicPeriod"/>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JavaScript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程式控制選單連動</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buFont typeface="+mj-lt"/>
              <a:buAutoNum type="arabicPeriod"/>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縣市資料來源</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直接由</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SqlDataSource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至</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DataBase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取得</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a:p>
            <a:pPr marL="342900" indent="-342900">
              <a:buFont typeface="+mj-lt"/>
              <a:buAutoNum type="arabicPeriod"/>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鄉鎮資料來源</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後端取出資料再放到</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ViewState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供前端使用</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cxnSp>
        <p:nvCxnSpPr>
          <p:cNvPr id="18" name="接點: 肘形 17">
            <a:extLst>
              <a:ext uri="{FF2B5EF4-FFF2-40B4-BE49-F238E27FC236}">
                <a16:creationId xmlns:a16="http://schemas.microsoft.com/office/drawing/2014/main" id="{351BED00-B73C-49B5-9BE8-B98A17A45E18}"/>
              </a:ext>
            </a:extLst>
          </p:cNvPr>
          <p:cNvCxnSpPr>
            <a:stCxn id="11" idx="1"/>
          </p:cNvCxnSpPr>
          <p:nvPr/>
        </p:nvCxnSpPr>
        <p:spPr>
          <a:xfrm rot="10800000">
            <a:off x="5588000" y="5080000"/>
            <a:ext cx="1351977" cy="233954"/>
          </a:xfrm>
          <a:prstGeom prst="bentConnector3">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4368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F40BFE-5D68-43C4-8137-6C0B2C573318}"/>
              </a:ext>
            </a:extLst>
          </p:cNvPr>
          <p:cNvSpPr>
            <a:spLocks noGrp="1"/>
          </p:cNvSpPr>
          <p:nvPr>
            <p:ph type="title"/>
          </p:nvPr>
        </p:nvSpPr>
        <p:spPr/>
        <p:txBody>
          <a:bodyPr/>
          <a:lstStyle/>
          <a:p>
            <a:r>
              <a:rPr lang="en-US" altLang="zh-TW" dirty="0"/>
              <a:t>5-4-1</a:t>
            </a:r>
            <a:r>
              <a:rPr lang="zh-TW" altLang="en-US" dirty="0"/>
              <a:t>、</a:t>
            </a:r>
            <a:r>
              <a:rPr lang="zh-TW" altLang="en-US" spc="600" dirty="0"/>
              <a:t>增</a:t>
            </a:r>
            <a:r>
              <a:rPr lang="en-US" altLang="zh-TW" spc="600" dirty="0"/>
              <a:t>\</a:t>
            </a:r>
            <a:r>
              <a:rPr lang="zh-TW" altLang="en-US" spc="600" dirty="0"/>
              <a:t>刪店家資訊</a:t>
            </a:r>
            <a:endParaRPr lang="zh-TW" altLang="en-US" dirty="0"/>
          </a:p>
        </p:txBody>
      </p:sp>
      <p:sp>
        <p:nvSpPr>
          <p:cNvPr id="3" name="內容版面配置區 2">
            <a:extLst>
              <a:ext uri="{FF2B5EF4-FFF2-40B4-BE49-F238E27FC236}">
                <a16:creationId xmlns:a16="http://schemas.microsoft.com/office/drawing/2014/main" id="{B03454D2-321C-423A-A349-B5130C547849}"/>
              </a:ext>
            </a:extLst>
          </p:cNvPr>
          <p:cNvSpPr>
            <a:spLocks noGrp="1"/>
          </p:cNvSpPr>
          <p:nvPr>
            <p:ph idx="1"/>
          </p:nvPr>
        </p:nvSpPr>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店家資訊輸入完成後，點選</a:t>
            </a:r>
            <a:r>
              <a:rPr lang="en-US" altLang="zh-TW" sz="1800" b="1" dirty="0">
                <a:solidFill>
                  <a:srgbClr val="002060"/>
                </a:solidFill>
                <a:effectLst/>
                <a:latin typeface="Georgia" panose="02040502050405020303" pitchFamily="18" charset="0"/>
                <a:ea typeface="微軟正黑體" panose="020B0604030504040204" pitchFamily="34" charset="-120"/>
                <a:cs typeface="Times New Roman" panose="02020603050405020304" pitchFamily="18" charset="0"/>
              </a:rPr>
              <a:t>Add Store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Button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新增店家，將資料新增至</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Database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之中，完成新增，且在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Stores</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頁面之中可看見新增的資料。</a:t>
            </a:r>
          </a:p>
        </p:txBody>
      </p:sp>
      <p:pic>
        <p:nvPicPr>
          <p:cNvPr id="9" name="圖片 8">
            <a:extLst>
              <a:ext uri="{FF2B5EF4-FFF2-40B4-BE49-F238E27FC236}">
                <a16:creationId xmlns:a16="http://schemas.microsoft.com/office/drawing/2014/main" id="{47AC40C6-0DEB-4BA8-898D-20DC272C0173}"/>
              </a:ext>
            </a:extLst>
          </p:cNvPr>
          <p:cNvPicPr>
            <a:picLocks noChangeAspect="1"/>
          </p:cNvPicPr>
          <p:nvPr/>
        </p:nvPicPr>
        <p:blipFill>
          <a:blip r:embed="rId2"/>
          <a:stretch>
            <a:fillRect/>
          </a:stretch>
        </p:blipFill>
        <p:spPr>
          <a:xfrm>
            <a:off x="99484" y="3722137"/>
            <a:ext cx="7752242" cy="193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箭號: 向右 9">
            <a:extLst>
              <a:ext uri="{FF2B5EF4-FFF2-40B4-BE49-F238E27FC236}">
                <a16:creationId xmlns:a16="http://schemas.microsoft.com/office/drawing/2014/main" id="{2DB81CB1-AFFC-42B4-822C-E2AA37515056}"/>
              </a:ext>
            </a:extLst>
          </p:cNvPr>
          <p:cNvSpPr/>
          <p:nvPr/>
        </p:nvSpPr>
        <p:spPr>
          <a:xfrm>
            <a:off x="8051800" y="4487333"/>
            <a:ext cx="812800" cy="685800"/>
          </a:xfrm>
          <a:prstGeom prst="rightArrow">
            <a:avLst/>
          </a:prstGeom>
          <a:solidFill>
            <a:srgbClr val="92D05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1" name="流程圖: 磁碟 10">
            <a:extLst>
              <a:ext uri="{FF2B5EF4-FFF2-40B4-BE49-F238E27FC236}">
                <a16:creationId xmlns:a16="http://schemas.microsoft.com/office/drawing/2014/main" id="{9110549C-AF3F-4429-8DCE-C48C0519A202}"/>
              </a:ext>
            </a:extLst>
          </p:cNvPr>
          <p:cNvSpPr/>
          <p:nvPr/>
        </p:nvSpPr>
        <p:spPr>
          <a:xfrm>
            <a:off x="9314896" y="3852333"/>
            <a:ext cx="1767971" cy="1620112"/>
          </a:xfrm>
          <a:prstGeom prst="flowChartMagneticDisk">
            <a:avLst/>
          </a:prstGeom>
          <a:solidFill>
            <a:schemeClr val="bg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err="1"/>
              <a:t>CrazyGo</a:t>
            </a:r>
            <a:endParaRPr lang="en-US" altLang="zh-TW" dirty="0"/>
          </a:p>
          <a:p>
            <a:pPr algn="ctr"/>
            <a:r>
              <a:rPr lang="en-US" altLang="zh-TW" dirty="0"/>
              <a:t>Database</a:t>
            </a:r>
          </a:p>
          <a:p>
            <a:pPr algn="ctr"/>
            <a:r>
              <a:rPr lang="en-US" altLang="zh-TW" dirty="0"/>
              <a:t>[store]</a:t>
            </a:r>
            <a:endParaRPr lang="zh-TW" altLang="en-US" dirty="0"/>
          </a:p>
        </p:txBody>
      </p:sp>
    </p:spTree>
    <p:extLst>
      <p:ext uri="{BB962C8B-B14F-4D97-AF65-F5344CB8AC3E}">
        <p14:creationId xmlns:p14="http://schemas.microsoft.com/office/powerpoint/2010/main" val="184151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A3F9518-4E6D-42F0-A6F8-3C83464EEFF7}"/>
              </a:ext>
            </a:extLst>
          </p:cNvPr>
          <p:cNvSpPr>
            <a:spLocks noGrp="1"/>
          </p:cNvSpPr>
          <p:nvPr>
            <p:ph idx="1"/>
          </p:nvPr>
        </p:nvSpPr>
        <p:spPr>
          <a:xfrm>
            <a:off x="722456" y="918185"/>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點選各商家的連結，頁面即導向至</a:t>
            </a:r>
            <a:r>
              <a:rPr lang="zh-TW" altLang="zh-TW" sz="1800" b="1" dirty="0">
                <a:solidFill>
                  <a:srgbClr val="8064A2"/>
                </a:solidFill>
                <a:effectLst/>
                <a:latin typeface="Georgia" panose="02040502050405020303" pitchFamily="18" charset="0"/>
                <a:ea typeface="微軟正黑體" panose="020B0604030504040204" pitchFamily="34" charset="-120"/>
                <a:cs typeface="Times New Roman" panose="02020603050405020304" pitchFamily="18" charset="0"/>
              </a:rPr>
              <a:t>商家資訊頁</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(storeDetail.aspx)</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grpSp>
        <p:nvGrpSpPr>
          <p:cNvPr id="14" name="群組 13">
            <a:extLst>
              <a:ext uri="{FF2B5EF4-FFF2-40B4-BE49-F238E27FC236}">
                <a16:creationId xmlns:a16="http://schemas.microsoft.com/office/drawing/2014/main" id="{6E8C63E5-2912-4721-A781-08E55C15CD6B}"/>
              </a:ext>
            </a:extLst>
          </p:cNvPr>
          <p:cNvGrpSpPr/>
          <p:nvPr/>
        </p:nvGrpSpPr>
        <p:grpSpPr>
          <a:xfrm>
            <a:off x="1951567" y="1540324"/>
            <a:ext cx="8022166" cy="4953609"/>
            <a:chOff x="0" y="0"/>
            <a:chExt cx="6092825" cy="3752850"/>
          </a:xfrm>
        </p:grpSpPr>
        <p:grpSp>
          <p:nvGrpSpPr>
            <p:cNvPr id="10" name="群組 9">
              <a:extLst>
                <a:ext uri="{FF2B5EF4-FFF2-40B4-BE49-F238E27FC236}">
                  <a16:creationId xmlns:a16="http://schemas.microsoft.com/office/drawing/2014/main" id="{6092F0D7-159C-4487-A7BD-0B9A2F24AF6E}"/>
                </a:ext>
              </a:extLst>
            </p:cNvPr>
            <p:cNvGrpSpPr/>
            <p:nvPr/>
          </p:nvGrpSpPr>
          <p:grpSpPr>
            <a:xfrm>
              <a:off x="0" y="0"/>
              <a:ext cx="6092825" cy="3752850"/>
              <a:chOff x="0" y="0"/>
              <a:chExt cx="6093356" cy="3691890"/>
            </a:xfrm>
          </p:grpSpPr>
          <p:pic>
            <p:nvPicPr>
              <p:cNvPr id="12" name="圖片 11">
                <a:extLst>
                  <a:ext uri="{FF2B5EF4-FFF2-40B4-BE49-F238E27FC236}">
                    <a16:creationId xmlns:a16="http://schemas.microsoft.com/office/drawing/2014/main" id="{890F544B-8C18-40D4-94F1-76A249E11B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004185" cy="3691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圖片 12">
                <a:extLst>
                  <a:ext uri="{FF2B5EF4-FFF2-40B4-BE49-F238E27FC236}">
                    <a16:creationId xmlns:a16="http://schemas.microsoft.com/office/drawing/2014/main" id="{26CBEFF5-3886-4209-A147-DAD2F4A551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12"/>
              <a:stretch/>
            </p:blipFill>
            <p:spPr bwMode="auto">
              <a:xfrm>
                <a:off x="3043451" y="0"/>
                <a:ext cx="3049905" cy="3691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grpSp>
        <p:sp>
          <p:nvSpPr>
            <p:cNvPr id="11" name="矩形 10">
              <a:extLst>
                <a:ext uri="{FF2B5EF4-FFF2-40B4-BE49-F238E27FC236}">
                  <a16:creationId xmlns:a16="http://schemas.microsoft.com/office/drawing/2014/main" id="{A5E9BF46-354C-44F0-AD77-AC87BFB449D7}"/>
                </a:ext>
              </a:extLst>
            </p:cNvPr>
            <p:cNvSpPr/>
            <p:nvPr/>
          </p:nvSpPr>
          <p:spPr>
            <a:xfrm>
              <a:off x="1057809" y="962711"/>
              <a:ext cx="893928" cy="105770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grpSp>
      <p:sp>
        <p:nvSpPr>
          <p:cNvPr id="15" name="箭號: 向右 14">
            <a:extLst>
              <a:ext uri="{FF2B5EF4-FFF2-40B4-BE49-F238E27FC236}">
                <a16:creationId xmlns:a16="http://schemas.microsoft.com/office/drawing/2014/main" id="{871B349E-0DC3-4B6E-9E37-C9D37A67EF26}"/>
              </a:ext>
            </a:extLst>
          </p:cNvPr>
          <p:cNvSpPr/>
          <p:nvPr/>
        </p:nvSpPr>
        <p:spPr>
          <a:xfrm rot="14028391">
            <a:off x="4039084" y="3736741"/>
            <a:ext cx="831278" cy="694267"/>
          </a:xfrm>
          <a:prstGeom prst="rightArrow">
            <a:avLst>
              <a:gd name="adj1" fmla="val 50000"/>
              <a:gd name="adj2" fmla="val 63154"/>
            </a:avLst>
          </a:prstGeom>
          <a:solidFill>
            <a:schemeClr val="bg1"/>
          </a:solid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23" name="箭號: 弧形下彎 22">
            <a:extLst>
              <a:ext uri="{FF2B5EF4-FFF2-40B4-BE49-F238E27FC236}">
                <a16:creationId xmlns:a16="http://schemas.microsoft.com/office/drawing/2014/main" id="{B85820DA-8503-4984-82E0-4107EDDEF261}"/>
              </a:ext>
            </a:extLst>
          </p:cNvPr>
          <p:cNvSpPr/>
          <p:nvPr/>
        </p:nvSpPr>
        <p:spPr>
          <a:xfrm>
            <a:off x="4292600" y="2209801"/>
            <a:ext cx="2445511" cy="762000"/>
          </a:xfrm>
          <a:prstGeom prst="curved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74296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F8064BE-19F4-47B1-9EBD-B32408A29A68}"/>
              </a:ext>
            </a:extLst>
          </p:cNvPr>
          <p:cNvSpPr>
            <a:spLocks noGrp="1"/>
          </p:cNvSpPr>
          <p:nvPr>
            <p:ph idx="1"/>
          </p:nvPr>
        </p:nvSpPr>
        <p:spPr>
          <a:xfrm>
            <a:off x="877479" y="1021106"/>
            <a:ext cx="9390977" cy="3508977"/>
          </a:xfrm>
        </p:spPr>
        <p:txBody>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在商家基本資訊下方，可以輸入商品類別分類項</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(Category)</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之名稱，之後點選</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Add</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按鈕以完成分類項新增。</a:t>
            </a:r>
            <a:endParaRPr lang="zh-TW" altLang="en-US" dirty="0"/>
          </a:p>
        </p:txBody>
      </p:sp>
      <p:grpSp>
        <p:nvGrpSpPr>
          <p:cNvPr id="18" name="群組 17">
            <a:extLst>
              <a:ext uri="{FF2B5EF4-FFF2-40B4-BE49-F238E27FC236}">
                <a16:creationId xmlns:a16="http://schemas.microsoft.com/office/drawing/2014/main" id="{6C5AF606-4B2B-4897-BF13-F9A60638F65F}"/>
              </a:ext>
            </a:extLst>
          </p:cNvPr>
          <p:cNvGrpSpPr/>
          <p:nvPr/>
        </p:nvGrpSpPr>
        <p:grpSpPr>
          <a:xfrm>
            <a:off x="549313" y="3110435"/>
            <a:ext cx="10879190" cy="3147288"/>
            <a:chOff x="357221" y="3129944"/>
            <a:chExt cx="10879190" cy="3147288"/>
          </a:xfrm>
        </p:grpSpPr>
        <p:pic>
          <p:nvPicPr>
            <p:cNvPr id="6" name="圖片 5">
              <a:extLst>
                <a:ext uri="{FF2B5EF4-FFF2-40B4-BE49-F238E27FC236}">
                  <a16:creationId xmlns:a16="http://schemas.microsoft.com/office/drawing/2014/main" id="{13EACF7A-23BE-4A3C-866C-E2D76B15D3B8}"/>
                </a:ext>
              </a:extLst>
            </p:cNvPr>
            <p:cNvPicPr/>
            <p:nvPr/>
          </p:nvPicPr>
          <p:blipFill rotWithShape="1">
            <a:blip r:embed="rId2">
              <a:extLst>
                <a:ext uri="{28A0092B-C50C-407E-A947-70E740481C1C}">
                  <a14:useLocalDpi xmlns:a14="http://schemas.microsoft.com/office/drawing/2010/main" val="0"/>
                </a:ext>
              </a:extLst>
            </a:blip>
            <a:srcRect l="847" t="2307"/>
            <a:stretch/>
          </p:blipFill>
          <p:spPr bwMode="auto">
            <a:xfrm>
              <a:off x="357221" y="3439297"/>
              <a:ext cx="5546021" cy="27307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文字方塊 6">
              <a:extLst>
                <a:ext uri="{FF2B5EF4-FFF2-40B4-BE49-F238E27FC236}">
                  <a16:creationId xmlns:a16="http://schemas.microsoft.com/office/drawing/2014/main" id="{FE436CB3-029F-4E16-B205-DD2F7756FB9C}"/>
                </a:ext>
              </a:extLst>
            </p:cNvPr>
            <p:cNvSpPr txBox="1"/>
            <p:nvPr/>
          </p:nvSpPr>
          <p:spPr>
            <a:xfrm>
              <a:off x="3682644" y="5076539"/>
              <a:ext cx="1800493" cy="369332"/>
            </a:xfrm>
            <a:prstGeom prst="rect">
              <a:avLst/>
            </a:prstGeom>
            <a:noFill/>
            <a:ln>
              <a:solidFill>
                <a:srgbClr val="FF0000"/>
              </a:solidFill>
            </a:ln>
          </p:spPr>
          <p:txBody>
            <a:bodyPr wrap="none" rtlCol="0" anchor="ctr" anchorCtr="1">
              <a:spAutoFit/>
            </a:bodyPr>
            <a:lstStyle/>
            <a:p>
              <a:r>
                <a:rPr lang="zh-TW" altLang="en-US" dirty="0">
                  <a:solidFill>
                    <a:srgbClr val="FF0000"/>
                  </a:solidFill>
                </a:rPr>
                <a:t>填寫分類項名稱</a:t>
              </a:r>
            </a:p>
          </p:txBody>
        </p:sp>
        <p:cxnSp>
          <p:nvCxnSpPr>
            <p:cNvPr id="9" name="直線單箭頭接點 8">
              <a:extLst>
                <a:ext uri="{FF2B5EF4-FFF2-40B4-BE49-F238E27FC236}">
                  <a16:creationId xmlns:a16="http://schemas.microsoft.com/office/drawing/2014/main" id="{AC22943D-AA3D-4444-91E6-A4B50A93BC47}"/>
                </a:ext>
              </a:extLst>
            </p:cNvPr>
            <p:cNvCxnSpPr>
              <a:cxnSpLocks/>
            </p:cNvCxnSpPr>
            <p:nvPr/>
          </p:nvCxnSpPr>
          <p:spPr>
            <a:xfrm>
              <a:off x="4703805" y="5445871"/>
              <a:ext cx="90616" cy="36807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箭號: 向下 10">
              <a:extLst>
                <a:ext uri="{FF2B5EF4-FFF2-40B4-BE49-F238E27FC236}">
                  <a16:creationId xmlns:a16="http://schemas.microsoft.com/office/drawing/2014/main" id="{42BC9B93-DD06-49F8-8C2A-A4D509E2ACB6}"/>
                </a:ext>
              </a:extLst>
            </p:cNvPr>
            <p:cNvSpPr/>
            <p:nvPr/>
          </p:nvSpPr>
          <p:spPr>
            <a:xfrm rot="2345779">
              <a:off x="5425789" y="5624120"/>
              <a:ext cx="329514" cy="259438"/>
            </a:xfrm>
            <a:prstGeom prst="downArrow">
              <a:avLst/>
            </a:prstGeom>
            <a:solidFill>
              <a:schemeClr val="bg1"/>
            </a:solidFill>
            <a:ln>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7C5685CF-6CE3-479F-8D19-85F13157874F}"/>
                </a:ext>
              </a:extLst>
            </p:cNvPr>
            <p:cNvSpPr txBox="1"/>
            <p:nvPr/>
          </p:nvSpPr>
          <p:spPr>
            <a:xfrm>
              <a:off x="5714382" y="5260576"/>
              <a:ext cx="646331" cy="369332"/>
            </a:xfrm>
            <a:prstGeom prst="rect">
              <a:avLst/>
            </a:prstGeom>
            <a:noFill/>
            <a:ln>
              <a:solidFill>
                <a:srgbClr val="FF0000"/>
              </a:solidFill>
            </a:ln>
          </p:spPr>
          <p:txBody>
            <a:bodyPr wrap="none" rtlCol="0" anchor="ctr" anchorCtr="1">
              <a:spAutoFit/>
            </a:bodyPr>
            <a:lstStyle/>
            <a:p>
              <a:r>
                <a:rPr lang="zh-TW" altLang="en-US" dirty="0">
                  <a:solidFill>
                    <a:srgbClr val="FF0000"/>
                  </a:solidFill>
                </a:rPr>
                <a:t>點選</a:t>
              </a:r>
            </a:p>
          </p:txBody>
        </p:sp>
        <p:pic>
          <p:nvPicPr>
            <p:cNvPr id="15" name="圖片 14">
              <a:extLst>
                <a:ext uri="{FF2B5EF4-FFF2-40B4-BE49-F238E27FC236}">
                  <a16:creationId xmlns:a16="http://schemas.microsoft.com/office/drawing/2014/main" id="{496B7BEF-E229-4336-83AE-897A3335D24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91958" y="3129944"/>
              <a:ext cx="4644453" cy="3147288"/>
            </a:xfrm>
            <a:prstGeom prst="rect">
              <a:avLst/>
            </a:prstGeom>
            <a:effectLst>
              <a:innerShdw blurRad="25400">
                <a:prstClr val="black"/>
              </a:innerShdw>
            </a:effectLst>
          </p:spPr>
        </p:pic>
        <p:sp>
          <p:nvSpPr>
            <p:cNvPr id="16" name="矩形 15">
              <a:extLst>
                <a:ext uri="{FF2B5EF4-FFF2-40B4-BE49-F238E27FC236}">
                  <a16:creationId xmlns:a16="http://schemas.microsoft.com/office/drawing/2014/main" id="{C04AE91D-44E8-4D78-9A14-CA5FA901E8C7}"/>
                </a:ext>
              </a:extLst>
            </p:cNvPr>
            <p:cNvSpPr/>
            <p:nvPr/>
          </p:nvSpPr>
          <p:spPr>
            <a:xfrm>
              <a:off x="8493211" y="4827373"/>
              <a:ext cx="766119" cy="433203"/>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7" name="箭號: 弧形下彎 16">
              <a:extLst>
                <a:ext uri="{FF2B5EF4-FFF2-40B4-BE49-F238E27FC236}">
                  <a16:creationId xmlns:a16="http://schemas.microsoft.com/office/drawing/2014/main" id="{D276652D-8758-429A-9BD5-D45882BFE869}"/>
                </a:ext>
              </a:extLst>
            </p:cNvPr>
            <p:cNvSpPr/>
            <p:nvPr/>
          </p:nvSpPr>
          <p:spPr>
            <a:xfrm rot="21205635">
              <a:off x="5595043" y="4129413"/>
              <a:ext cx="3227168" cy="919198"/>
            </a:xfrm>
            <a:prstGeom prst="curvedDown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solidFill>
                  <a:schemeClr val="tx1"/>
                </a:solidFill>
              </a:endParaRPr>
            </a:p>
          </p:txBody>
        </p:sp>
      </p:grpSp>
      <p:sp>
        <p:nvSpPr>
          <p:cNvPr id="19" name="文字方塊 18">
            <a:extLst>
              <a:ext uri="{FF2B5EF4-FFF2-40B4-BE49-F238E27FC236}">
                <a16:creationId xmlns:a16="http://schemas.microsoft.com/office/drawing/2014/main" id="{1E9E8050-2357-4F97-BB48-6906F7F92CFB}"/>
              </a:ext>
            </a:extLst>
          </p:cNvPr>
          <p:cNvSpPr txBox="1"/>
          <p:nvPr/>
        </p:nvSpPr>
        <p:spPr>
          <a:xfrm>
            <a:off x="6370168" y="1711241"/>
            <a:ext cx="5058335" cy="12003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nchor="ctr" anchorCtr="1">
            <a:spAutoFit/>
          </a:bodyPr>
          <a:lstStyle/>
          <a:p>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前端事先建立</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PlaceHolder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以利分類項標籤頁及因應分類項建立的內容頁之生成，資料由後端程式完成資料庫更新，並動態生成頁籤，填充至預先建立的</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PlaceHolder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之中。</a:t>
            </a:r>
            <a:endParaRPr lang="zh-TW" altLang="en-US" dirty="0"/>
          </a:p>
        </p:txBody>
      </p:sp>
    </p:spTree>
    <p:extLst>
      <p:ext uri="{BB962C8B-B14F-4D97-AF65-F5344CB8AC3E}">
        <p14:creationId xmlns:p14="http://schemas.microsoft.com/office/powerpoint/2010/main" val="221634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16A877-7850-4FB8-B8D3-33D537D68EE5}"/>
              </a:ext>
            </a:extLst>
          </p:cNvPr>
          <p:cNvSpPr>
            <a:spLocks noGrp="1"/>
          </p:cNvSpPr>
          <p:nvPr>
            <p:ph type="title"/>
          </p:nvPr>
        </p:nvSpPr>
        <p:spPr>
          <a:xfrm>
            <a:off x="1275991" y="698150"/>
            <a:ext cx="9366325" cy="1143000"/>
          </a:xfrm>
        </p:spPr>
        <p:txBody>
          <a:bodyPr>
            <a:normAutofit/>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p>
        </p:txBody>
      </p:sp>
      <p:sp>
        <p:nvSpPr>
          <p:cNvPr id="3" name="內容版面配置區 2">
            <a:extLst>
              <a:ext uri="{FF2B5EF4-FFF2-40B4-BE49-F238E27FC236}">
                <a16:creationId xmlns:a16="http://schemas.microsoft.com/office/drawing/2014/main" id="{FD0F59F3-9973-4F0E-8D31-BFE0F61E6752}"/>
              </a:ext>
            </a:extLst>
          </p:cNvPr>
          <p:cNvSpPr>
            <a:spLocks noGrp="1"/>
          </p:cNvSpPr>
          <p:nvPr>
            <p:ph idx="1"/>
          </p:nvPr>
        </p:nvSpPr>
        <p:spPr>
          <a:xfrm>
            <a:off x="1251339" y="1974909"/>
            <a:ext cx="9390977" cy="3508977"/>
          </a:xfrm>
        </p:spPr>
        <p:txBody>
          <a:bodyPr/>
          <a:lstStyle/>
          <a:p>
            <a:r>
              <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rPr>
              <a:t>在任意分類項標籤頁中點選</a:t>
            </a:r>
            <a:r>
              <a:rPr lang="en-US" altLang="zh-TW" sz="1800" dirty="0">
                <a:effectLst/>
                <a:latin typeface="Cambria" panose="02040503050406030204" pitchFamily="18" charset="0"/>
                <a:ea typeface="微軟正黑體" panose="020B0604030504040204" pitchFamily="34" charset="-120"/>
                <a:cs typeface="Times New Roman" panose="02020603050405020304" pitchFamily="18" charset="0"/>
              </a:rPr>
              <a:t>Add Product</a:t>
            </a:r>
            <a:r>
              <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rPr>
              <a:t>連結</a:t>
            </a:r>
          </a:p>
          <a:p>
            <a:pPr marL="68580" indent="0">
              <a:buNone/>
            </a:pPr>
            <a:endParaRPr lang="zh-TW" altLang="en-US" dirty="0"/>
          </a:p>
        </p:txBody>
      </p:sp>
      <p:grpSp>
        <p:nvGrpSpPr>
          <p:cNvPr id="6" name="群組 5">
            <a:extLst>
              <a:ext uri="{FF2B5EF4-FFF2-40B4-BE49-F238E27FC236}">
                <a16:creationId xmlns:a16="http://schemas.microsoft.com/office/drawing/2014/main" id="{0BF0D369-0B90-4C00-AFBB-3B01C31A207B}"/>
              </a:ext>
            </a:extLst>
          </p:cNvPr>
          <p:cNvGrpSpPr/>
          <p:nvPr/>
        </p:nvGrpSpPr>
        <p:grpSpPr>
          <a:xfrm>
            <a:off x="2949042" y="2683472"/>
            <a:ext cx="5610071" cy="3385762"/>
            <a:chOff x="0" y="0"/>
            <a:chExt cx="4557835" cy="2542540"/>
          </a:xfrm>
        </p:grpSpPr>
        <p:pic>
          <p:nvPicPr>
            <p:cNvPr id="13" name="圖片 12">
              <a:extLst>
                <a:ext uri="{FF2B5EF4-FFF2-40B4-BE49-F238E27FC236}">
                  <a16:creationId xmlns:a16="http://schemas.microsoft.com/office/drawing/2014/main" id="{FFE9445C-F0A9-4DF6-A963-EC74663F5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08120" cy="2542540"/>
            </a:xfrm>
            <a:prstGeom prst="rect">
              <a:avLst/>
            </a:prstGeom>
            <a:effectLst>
              <a:innerShdw blurRad="25400">
                <a:prstClr val="black"/>
              </a:innerShdw>
            </a:effectLst>
          </p:spPr>
        </p:pic>
        <p:sp>
          <p:nvSpPr>
            <p:cNvPr id="14" name="矩形 13">
              <a:extLst>
                <a:ext uri="{FF2B5EF4-FFF2-40B4-BE49-F238E27FC236}">
                  <a16:creationId xmlns:a16="http://schemas.microsoft.com/office/drawing/2014/main" id="{17CB0A49-FC83-4798-9B25-4013531DCAB2}"/>
                </a:ext>
              </a:extLst>
            </p:cNvPr>
            <p:cNvSpPr/>
            <p:nvPr/>
          </p:nvSpPr>
          <p:spPr>
            <a:xfrm>
              <a:off x="253136" y="1657655"/>
              <a:ext cx="775411" cy="76078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36000" rIns="0" bIns="0" numCol="1" spcCol="0" rtlCol="0" fromWordArt="0" anchor="t" anchorCtr="0" forceAA="0" compatLnSpc="1">
              <a:prstTxWarp prst="textNoShape">
                <a:avLst/>
              </a:prstTxWarp>
              <a:noAutofit/>
            </a:bodyPr>
            <a:lstStyle/>
            <a:p>
              <a:endParaRPr lang="zh-TW" altLang="en-US"/>
            </a:p>
          </p:txBody>
        </p:sp>
        <p:pic>
          <p:nvPicPr>
            <p:cNvPr id="15" name="圖形 207" descr="游標">
              <a:extLst>
                <a:ext uri="{FF2B5EF4-FFF2-40B4-BE49-F238E27FC236}">
                  <a16:creationId xmlns:a16="http://schemas.microsoft.com/office/drawing/2014/main" id="{814F06A2-D454-4FB3-B2E9-D264ECE06B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041" y="1901952"/>
              <a:ext cx="504190" cy="504190"/>
            </a:xfrm>
            <a:prstGeom prst="rect">
              <a:avLst/>
            </a:prstGeom>
            <a:effectLst>
              <a:glow rad="63500">
                <a:srgbClr val="FFFF00">
                  <a:alpha val="40000"/>
                </a:srgbClr>
              </a:glow>
            </a:effectLst>
          </p:spPr>
        </p:pic>
        <p:sp>
          <p:nvSpPr>
            <p:cNvPr id="16" name="圖說文字: 折線加上強調線 15">
              <a:extLst>
                <a:ext uri="{FF2B5EF4-FFF2-40B4-BE49-F238E27FC236}">
                  <a16:creationId xmlns:a16="http://schemas.microsoft.com/office/drawing/2014/main" id="{E8A8F709-5D1E-41AF-9BFC-FAE941808EFB}"/>
                </a:ext>
              </a:extLst>
            </p:cNvPr>
            <p:cNvSpPr/>
            <p:nvPr/>
          </p:nvSpPr>
          <p:spPr>
            <a:xfrm>
              <a:off x="2072431" y="1762974"/>
              <a:ext cx="2485404" cy="282575"/>
            </a:xfrm>
            <a:prstGeom prst="accentCallout2">
              <a:avLst>
                <a:gd name="adj1" fmla="val 23937"/>
                <a:gd name="adj2" fmla="val -5568"/>
                <a:gd name="adj3" fmla="val 93955"/>
                <a:gd name="adj4" fmla="val -16360"/>
                <a:gd name="adj5" fmla="val 97088"/>
                <a:gd name="adj6" fmla="val -33437"/>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200">
                  <a:effectLst/>
                  <a:cs typeface="Times New Roman" panose="02020603050405020304" pitchFamily="18" charset="0"/>
                </a:rPr>
                <a:t>點選後系統導向至</a:t>
              </a:r>
              <a:r>
                <a:rPr lang="en-US" sz="1200">
                  <a:effectLst/>
                  <a:cs typeface="Times New Roman" panose="02020603050405020304" pitchFamily="18" charset="0"/>
                </a:rPr>
                <a:t>/addProduct</a:t>
              </a:r>
              <a:endParaRPr lang="zh-TW" sz="1200">
                <a:effectLst/>
                <a:cs typeface="Times New Roman" panose="02020603050405020304" pitchFamily="18" charset="0"/>
              </a:endParaRPr>
            </a:p>
          </p:txBody>
        </p:sp>
      </p:grpSp>
    </p:spTree>
    <p:extLst>
      <p:ext uri="{BB962C8B-B14F-4D97-AF65-F5344CB8AC3E}">
        <p14:creationId xmlns:p14="http://schemas.microsoft.com/office/powerpoint/2010/main" val="108650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3CC91-8908-4EB3-83EA-8030E3CCA2E4}"/>
              </a:ext>
            </a:extLst>
          </p:cNvPr>
          <p:cNvSpPr>
            <a:spLocks noGrp="1"/>
          </p:cNvSpPr>
          <p:nvPr>
            <p:ph type="title"/>
          </p:nvPr>
        </p:nvSpPr>
        <p:spPr>
          <a:xfrm>
            <a:off x="1111234" y="261545"/>
            <a:ext cx="9366325" cy="1143000"/>
          </a:xfrm>
        </p:spPr>
        <p:txBody>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endParaRPr lang="zh-TW" altLang="en-US" dirty="0"/>
          </a:p>
        </p:txBody>
      </p:sp>
      <p:sp>
        <p:nvSpPr>
          <p:cNvPr id="3" name="內容版面配置區 2">
            <a:extLst>
              <a:ext uri="{FF2B5EF4-FFF2-40B4-BE49-F238E27FC236}">
                <a16:creationId xmlns:a16="http://schemas.microsoft.com/office/drawing/2014/main" id="{5CB7038C-81AA-4CE8-9FEC-548259526BE7}"/>
              </a:ext>
            </a:extLst>
          </p:cNvPr>
          <p:cNvSpPr>
            <a:spLocks noGrp="1"/>
          </p:cNvSpPr>
          <p:nvPr>
            <p:ph idx="1"/>
          </p:nvPr>
        </p:nvSpPr>
        <p:spPr>
          <a:xfrm>
            <a:off x="1111234" y="1763479"/>
            <a:ext cx="9390977" cy="3508977"/>
          </a:xfrm>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進入新增商品頁並填寫商品基本資訊</a:t>
            </a:r>
            <a:endParaRPr lang="zh-TW" altLang="en-US" dirty="0"/>
          </a:p>
        </p:txBody>
      </p:sp>
      <p:pic>
        <p:nvPicPr>
          <p:cNvPr id="6" name="圖片 5">
            <a:extLst>
              <a:ext uri="{FF2B5EF4-FFF2-40B4-BE49-F238E27FC236}">
                <a16:creationId xmlns:a16="http://schemas.microsoft.com/office/drawing/2014/main" id="{E3D6FDB0-100A-4994-8A3D-D7F56A3DB216}"/>
              </a:ext>
            </a:extLst>
          </p:cNvPr>
          <p:cNvPicPr/>
          <p:nvPr/>
        </p:nvPicPr>
        <p:blipFill>
          <a:blip r:embed="rId2">
            <a:extLst>
              <a:ext uri="{28A0092B-C50C-407E-A947-70E740481C1C}">
                <a14:useLocalDpi xmlns:a14="http://schemas.microsoft.com/office/drawing/2010/main" val="0"/>
              </a:ext>
            </a:extLst>
          </a:blip>
          <a:stretch>
            <a:fillRect/>
          </a:stretch>
        </p:blipFill>
        <p:spPr>
          <a:xfrm>
            <a:off x="1689789" y="2526982"/>
            <a:ext cx="7233268" cy="3601969"/>
          </a:xfrm>
          <a:prstGeom prst="rect">
            <a:avLst/>
          </a:prstGeom>
          <a:effectLst>
            <a:innerShdw blurRad="114300">
              <a:prstClr val="black"/>
            </a:innerShdw>
          </a:effectLst>
        </p:spPr>
      </p:pic>
    </p:spTree>
    <p:extLst>
      <p:ext uri="{BB962C8B-B14F-4D97-AF65-F5344CB8AC3E}">
        <p14:creationId xmlns:p14="http://schemas.microsoft.com/office/powerpoint/2010/main" val="49934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58305D-4BE7-4B49-91CD-2C6DE07BE128}"/>
              </a:ext>
            </a:extLst>
          </p:cNvPr>
          <p:cNvSpPr>
            <a:spLocks noGrp="1"/>
          </p:cNvSpPr>
          <p:nvPr>
            <p:ph type="title"/>
          </p:nvPr>
        </p:nvSpPr>
        <p:spPr>
          <a:xfrm>
            <a:off x="1218326" y="453871"/>
            <a:ext cx="9366325" cy="1143000"/>
          </a:xfrm>
        </p:spPr>
        <p:txBody>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endParaRPr lang="zh-TW" altLang="en-US" dirty="0"/>
          </a:p>
        </p:txBody>
      </p:sp>
      <p:sp>
        <p:nvSpPr>
          <p:cNvPr id="3" name="內容版面配置區 2">
            <a:extLst>
              <a:ext uri="{FF2B5EF4-FFF2-40B4-BE49-F238E27FC236}">
                <a16:creationId xmlns:a16="http://schemas.microsoft.com/office/drawing/2014/main" id="{466F2D9D-8E8B-4A3C-ACED-0E81A08A1B04}"/>
              </a:ext>
            </a:extLst>
          </p:cNvPr>
          <p:cNvSpPr>
            <a:spLocks noGrp="1"/>
          </p:cNvSpPr>
          <p:nvPr>
            <p:ph idx="1"/>
          </p:nvPr>
        </p:nvSpPr>
        <p:spPr>
          <a:xfrm>
            <a:off x="1218326" y="1911760"/>
            <a:ext cx="9390977" cy="3508977"/>
          </a:xfrm>
        </p:spPr>
        <p:txBody>
          <a:bodyPr/>
          <a:lstStyle/>
          <a:p>
            <a:r>
              <a:rPr lang="zh-TW" altLang="zh-TW" sz="1800" dirty="0">
                <a:effectLst/>
                <a:latin typeface="Cambria" panose="02040503050406030204" pitchFamily="18" charset="0"/>
                <a:ea typeface="Microsoft YaHei" panose="020B0503020204020204" pitchFamily="34" charset="-122"/>
                <a:cs typeface="Times New Roman" panose="02020603050405020304" pitchFamily="18" charset="0"/>
              </a:rPr>
              <a:t>填入商品名稱及價格</a:t>
            </a:r>
          </a:p>
          <a:p>
            <a:endParaRPr lang="zh-TW" altLang="en-US" dirty="0"/>
          </a:p>
        </p:txBody>
      </p:sp>
      <p:pic>
        <p:nvPicPr>
          <p:cNvPr id="6" name="圖片 5">
            <a:extLst>
              <a:ext uri="{FF2B5EF4-FFF2-40B4-BE49-F238E27FC236}">
                <a16:creationId xmlns:a16="http://schemas.microsoft.com/office/drawing/2014/main" id="{BFE60F5E-E2C2-45D1-B424-180E1D20FECB}"/>
              </a:ext>
            </a:extLst>
          </p:cNvPr>
          <p:cNvPicPr/>
          <p:nvPr/>
        </p:nvPicPr>
        <p:blipFill>
          <a:blip r:embed="rId2">
            <a:extLst>
              <a:ext uri="{28A0092B-C50C-407E-A947-70E740481C1C}">
                <a14:useLocalDpi xmlns:a14="http://schemas.microsoft.com/office/drawing/2010/main" val="0"/>
              </a:ext>
            </a:extLst>
          </a:blip>
          <a:stretch>
            <a:fillRect/>
          </a:stretch>
        </p:blipFill>
        <p:spPr>
          <a:xfrm>
            <a:off x="1582697" y="2424465"/>
            <a:ext cx="6120130" cy="756920"/>
          </a:xfrm>
          <a:prstGeom prst="rect">
            <a:avLst/>
          </a:prstGeom>
        </p:spPr>
      </p:pic>
      <p:sp>
        <p:nvSpPr>
          <p:cNvPr id="7" name="內容版面配置區 2">
            <a:extLst>
              <a:ext uri="{FF2B5EF4-FFF2-40B4-BE49-F238E27FC236}">
                <a16:creationId xmlns:a16="http://schemas.microsoft.com/office/drawing/2014/main" id="{46E9900D-0ECA-45CC-B718-F6A73F5B6570}"/>
              </a:ext>
            </a:extLst>
          </p:cNvPr>
          <p:cNvSpPr txBox="1">
            <a:spLocks/>
          </p:cNvSpPr>
          <p:nvPr/>
        </p:nvSpPr>
        <p:spPr>
          <a:xfrm>
            <a:off x="1193674" y="3258646"/>
            <a:ext cx="939097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Microsoft JhengHei UI" panose="020B0604030504040204" pitchFamily="34" charset="-120"/>
                <a:ea typeface="Microsoft JhengHei UI" panose="020B0604030504040204" pitchFamily="34" charset="-120"/>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Microsoft JhengHei UI" panose="020B0604030504040204" pitchFamily="34" charset="-120"/>
                <a:ea typeface="Microsoft JhengHei UI" panose="020B0604030504040204" pitchFamily="34" charset="-120"/>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Microsoft JhengHei UI" panose="020B0604030504040204" pitchFamily="34" charset="-120"/>
                <a:ea typeface="Microsoft JhengHei UI" panose="020B0604030504040204" pitchFamily="34" charset="-120"/>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Microsoft JhengHei UI" panose="020B0604030504040204" pitchFamily="34" charset="-120"/>
                <a:ea typeface="Microsoft JhengHei UI" panose="020B0604030504040204" pitchFamily="34" charset="-120"/>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Microsoft JhengHei UI" panose="020B0604030504040204" pitchFamily="34" charset="-120"/>
                <a:ea typeface="Microsoft JhengHei UI" panose="020B0604030504040204" pitchFamily="34" charset="-120"/>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Microsoft JhengHei UI" panose="020B0604030504040204" pitchFamily="34" charset="-120"/>
                <a:ea typeface="Microsoft JhengHei UI" panose="020B0604030504040204" pitchFamily="34" charset="-120"/>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商品類別自動代入</a:t>
            </a:r>
            <a:endParaRPr lang="zh-TW" altLang="en-US" dirty="0"/>
          </a:p>
        </p:txBody>
      </p:sp>
      <p:pic>
        <p:nvPicPr>
          <p:cNvPr id="10" name="圖片 9">
            <a:extLst>
              <a:ext uri="{FF2B5EF4-FFF2-40B4-BE49-F238E27FC236}">
                <a16:creationId xmlns:a16="http://schemas.microsoft.com/office/drawing/2014/main" id="{290B6AD9-4E16-4B52-BD88-7D0BE3BEB2A3}"/>
              </a:ext>
            </a:extLst>
          </p:cNvPr>
          <p:cNvPicPr/>
          <p:nvPr/>
        </p:nvPicPr>
        <p:blipFill>
          <a:blip r:embed="rId3">
            <a:extLst>
              <a:ext uri="{28A0092B-C50C-407E-A947-70E740481C1C}">
                <a14:useLocalDpi xmlns:a14="http://schemas.microsoft.com/office/drawing/2010/main" val="0"/>
              </a:ext>
            </a:extLst>
          </a:blip>
          <a:stretch>
            <a:fillRect/>
          </a:stretch>
        </p:blipFill>
        <p:spPr>
          <a:xfrm>
            <a:off x="1582697" y="3694090"/>
            <a:ext cx="6120130" cy="374015"/>
          </a:xfrm>
          <a:prstGeom prst="rect">
            <a:avLst/>
          </a:prstGeom>
        </p:spPr>
      </p:pic>
      <p:sp>
        <p:nvSpPr>
          <p:cNvPr id="13" name="文字方塊 357">
            <a:extLst>
              <a:ext uri="{FF2B5EF4-FFF2-40B4-BE49-F238E27FC236}">
                <a16:creationId xmlns:a16="http://schemas.microsoft.com/office/drawing/2014/main" id="{7A2B5394-B71D-45C7-95A1-EB7C5C2821AD}"/>
              </a:ext>
            </a:extLst>
          </p:cNvPr>
          <p:cNvSpPr txBox="1"/>
          <p:nvPr/>
        </p:nvSpPr>
        <p:spPr>
          <a:xfrm>
            <a:off x="3577650" y="3523697"/>
            <a:ext cx="2845435" cy="263525"/>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spAutoFit/>
          </a:bodyPr>
          <a:lstStyle/>
          <a:p>
            <a:pPr indent="127000">
              <a:spcBef>
                <a:spcPts val="250"/>
              </a:spcBef>
              <a:spcAft>
                <a:spcPts val="0"/>
              </a:spcAft>
            </a:pPr>
            <a:r>
              <a:rPr lang="en-US" sz="1200" dirty="0">
                <a:solidFill>
                  <a:srgbClr val="C00000"/>
                </a:solidFill>
                <a:effectLst/>
                <a:cs typeface="Times New Roman" panose="02020603050405020304" pitchFamily="18" charset="0"/>
                <a:sym typeface="Webdings" panose="05030102010509060703" pitchFamily="18" charset="2"/>
              </a:rPr>
              <a:t></a:t>
            </a:r>
            <a:r>
              <a:rPr lang="zh-TW" sz="1200" dirty="0">
                <a:solidFill>
                  <a:srgbClr val="C00000"/>
                </a:solidFill>
                <a:effectLst/>
                <a:cs typeface="Times New Roman" panose="02020603050405020304" pitchFamily="18" charset="0"/>
              </a:rPr>
              <a:t>由前一頁</a:t>
            </a:r>
            <a:r>
              <a:rPr lang="en-US" sz="1200" dirty="0">
                <a:solidFill>
                  <a:srgbClr val="C00000"/>
                </a:solidFill>
                <a:effectLst/>
                <a:cs typeface="Times New Roman" panose="02020603050405020304" pitchFamily="18" charset="0"/>
              </a:rPr>
              <a:t>(</a:t>
            </a:r>
            <a:r>
              <a:rPr lang="zh-TW" sz="1200" dirty="0">
                <a:solidFill>
                  <a:srgbClr val="C00000"/>
                </a:solidFill>
                <a:effectLst/>
                <a:cs typeface="Times New Roman" panose="02020603050405020304" pitchFamily="18" charset="0"/>
              </a:rPr>
              <a:t>商家資訊頁</a:t>
            </a:r>
            <a:r>
              <a:rPr lang="en-US" sz="1200" dirty="0">
                <a:solidFill>
                  <a:srgbClr val="C00000"/>
                </a:solidFill>
                <a:effectLst/>
                <a:cs typeface="Times New Roman" panose="02020603050405020304" pitchFamily="18" charset="0"/>
              </a:rPr>
              <a:t>)</a:t>
            </a:r>
            <a:r>
              <a:rPr lang="zh-TW" sz="1200" dirty="0">
                <a:solidFill>
                  <a:srgbClr val="C00000"/>
                </a:solidFill>
                <a:effectLst/>
                <a:cs typeface="Times New Roman" panose="02020603050405020304" pitchFamily="18" charset="0"/>
              </a:rPr>
              <a:t>代入，不可修改</a:t>
            </a:r>
            <a:endParaRPr lang="zh-TW" sz="1200" dirty="0">
              <a:effectLst/>
              <a:cs typeface="Times New Roman" panose="02020603050405020304" pitchFamily="18" charset="0"/>
            </a:endParaRPr>
          </a:p>
        </p:txBody>
      </p:sp>
      <p:sp>
        <p:nvSpPr>
          <p:cNvPr id="15" name="內容版面配置區 2">
            <a:extLst>
              <a:ext uri="{FF2B5EF4-FFF2-40B4-BE49-F238E27FC236}">
                <a16:creationId xmlns:a16="http://schemas.microsoft.com/office/drawing/2014/main" id="{BF895EEA-97D6-4DC4-86F5-994B4130F31D}"/>
              </a:ext>
            </a:extLst>
          </p:cNvPr>
          <p:cNvSpPr txBox="1">
            <a:spLocks/>
          </p:cNvSpPr>
          <p:nvPr/>
        </p:nvSpPr>
        <p:spPr>
          <a:xfrm>
            <a:off x="1169022" y="4222666"/>
            <a:ext cx="9390977" cy="3508977"/>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lumMod val="50000"/>
                </a:schemeClr>
              </a:buClr>
              <a:buSzPct val="76000"/>
              <a:buFont typeface="Wingdings 2" pitchFamily="18" charset="2"/>
              <a:buChar char=""/>
              <a:defRPr sz="2400" kern="1200">
                <a:solidFill>
                  <a:schemeClr val="tx2"/>
                </a:solidFill>
                <a:latin typeface="Microsoft JhengHei UI" panose="020B0604030504040204" pitchFamily="34" charset="-120"/>
                <a:ea typeface="Microsoft JhengHei UI" panose="020B0604030504040204" pitchFamily="34" charset="-120"/>
                <a:cs typeface="+mn-cs"/>
              </a:defRPr>
            </a:lvl1pPr>
            <a:lvl2pPr marL="640080" indent="-274320" algn="l" defTabSz="914400" rtl="0" eaLnBrk="1" latinLnBrk="0" hangingPunct="1">
              <a:spcBef>
                <a:spcPct val="20000"/>
              </a:spcBef>
              <a:buClr>
                <a:schemeClr val="accent1">
                  <a:lumMod val="50000"/>
                </a:schemeClr>
              </a:buClr>
              <a:buSzPct val="76000"/>
              <a:buFont typeface="Wingdings 2" pitchFamily="18" charset="2"/>
              <a:buChar char=""/>
              <a:defRPr sz="2200" kern="1200">
                <a:solidFill>
                  <a:schemeClr val="tx2"/>
                </a:solidFill>
                <a:latin typeface="Microsoft JhengHei UI" panose="020B0604030504040204" pitchFamily="34" charset="-120"/>
                <a:ea typeface="Microsoft JhengHei UI" panose="020B0604030504040204" pitchFamily="34" charset="-120"/>
                <a:cs typeface="+mn-cs"/>
              </a:defRPr>
            </a:lvl2pPr>
            <a:lvl3pPr marL="914400" indent="-228600" algn="l" defTabSz="914400" rtl="0" eaLnBrk="1" latinLnBrk="0" hangingPunct="1">
              <a:spcBef>
                <a:spcPct val="20000"/>
              </a:spcBef>
              <a:buClr>
                <a:schemeClr val="accent1">
                  <a:lumMod val="50000"/>
                </a:schemeClr>
              </a:buClr>
              <a:buSzPct val="76000"/>
              <a:buFont typeface="Wingdings 2" pitchFamily="18" charset="2"/>
              <a:buChar char=""/>
              <a:defRPr sz="2000" kern="1200">
                <a:solidFill>
                  <a:schemeClr val="tx2"/>
                </a:solidFill>
                <a:latin typeface="Microsoft JhengHei UI" panose="020B0604030504040204" pitchFamily="34" charset="-120"/>
                <a:ea typeface="Microsoft JhengHei UI" panose="020B0604030504040204" pitchFamily="34" charset="-120"/>
                <a:cs typeface="+mn-cs"/>
              </a:defRPr>
            </a:lvl3pPr>
            <a:lvl4pPr marL="1124712" indent="-228600" algn="l" defTabSz="914400" rtl="0" eaLnBrk="1" latinLnBrk="0" hangingPunct="1">
              <a:spcBef>
                <a:spcPct val="20000"/>
              </a:spcBef>
              <a:buClr>
                <a:schemeClr val="accent1">
                  <a:lumMod val="50000"/>
                </a:schemeClr>
              </a:buClr>
              <a:buSzPct val="76000"/>
              <a:buFont typeface="Wingdings 2" pitchFamily="18" charset="2"/>
              <a:buChar char=""/>
              <a:defRPr sz="1800" kern="1200">
                <a:solidFill>
                  <a:schemeClr val="tx2"/>
                </a:solidFill>
                <a:latin typeface="Microsoft JhengHei UI" panose="020B0604030504040204" pitchFamily="34" charset="-120"/>
                <a:ea typeface="Microsoft JhengHei UI" panose="020B0604030504040204" pitchFamily="34" charset="-120"/>
                <a:cs typeface="+mn-cs"/>
              </a:defRPr>
            </a:lvl4pPr>
            <a:lvl5pPr marL="1325880" indent="-228600" algn="l" defTabSz="914400" rtl="0" eaLnBrk="1" latinLnBrk="0" hangingPunct="1">
              <a:spcBef>
                <a:spcPct val="20000"/>
              </a:spcBef>
              <a:buClr>
                <a:schemeClr val="accent1">
                  <a:lumMod val="50000"/>
                </a:schemeClr>
              </a:buClr>
              <a:buSzPct val="76000"/>
              <a:buFont typeface="Wingdings 2" pitchFamily="18" charset="2"/>
              <a:buChar char=""/>
              <a:defRPr sz="1600" kern="1200" baseline="0">
                <a:solidFill>
                  <a:schemeClr val="tx2"/>
                </a:solidFill>
                <a:latin typeface="Microsoft JhengHei UI" panose="020B0604030504040204" pitchFamily="34" charset="-120"/>
                <a:ea typeface="Microsoft JhengHei UI" panose="020B0604030504040204" pitchFamily="34" charset="-120"/>
                <a:cs typeface="+mn-cs"/>
              </a:defRPr>
            </a:lvl5pPr>
            <a:lvl6pPr marL="1575054" indent="-285750" algn="l" defTabSz="914400" rtl="0" eaLnBrk="1" latinLnBrk="0" hangingPunct="1">
              <a:spcBef>
                <a:spcPct val="20000"/>
              </a:spcBef>
              <a:buClr>
                <a:schemeClr val="accent1">
                  <a:lumMod val="50000"/>
                </a:schemeClr>
              </a:buClr>
              <a:buSzPct val="76000"/>
              <a:buFont typeface="Wingdings 2" panose="05020102010507070707" pitchFamily="18" charset="2"/>
              <a:buChar char=""/>
              <a:defRPr sz="1400" kern="1200">
                <a:solidFill>
                  <a:schemeClr val="tx2"/>
                </a:solidFill>
                <a:latin typeface="Microsoft JhengHei UI" panose="020B0604030504040204" pitchFamily="34" charset="-120"/>
                <a:ea typeface="Microsoft JhengHei UI" panose="020B0604030504040204" pitchFamily="34" charset="-120"/>
                <a:cs typeface="+mn-cs"/>
              </a:defRPr>
            </a:lvl6pPr>
            <a:lvl7pPr marL="1719072"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lumMod val="50000"/>
                </a:schemeClr>
              </a:buClr>
              <a:buSzPct val="76000"/>
              <a:buFont typeface="Wingdings 2" pitchFamily="18" charset="2"/>
              <a:buChar char=""/>
              <a:defRPr sz="1400" kern="1200">
                <a:solidFill>
                  <a:schemeClr val="tx2"/>
                </a:solidFill>
                <a:latin typeface="+mn-lt"/>
                <a:ea typeface="+mn-ea"/>
                <a:cs typeface="+mn-cs"/>
              </a:defRPr>
            </a:lvl8pPr>
            <a:lvl9pPr marL="1892808" indent="0" algn="l" defTabSz="914400" rtl="0" eaLnBrk="1" latinLnBrk="0" hangingPunct="1">
              <a:spcBef>
                <a:spcPct val="20000"/>
              </a:spcBef>
              <a:buClr>
                <a:schemeClr val="accent1">
                  <a:lumMod val="50000"/>
                </a:schemeClr>
              </a:buClr>
              <a:buSzPct val="76000"/>
              <a:buFont typeface="Wingdings 2" pitchFamily="18" charset="2"/>
              <a:buNone/>
              <a:defRPr sz="1400" kern="1200">
                <a:solidFill>
                  <a:schemeClr val="tx2"/>
                </a:solidFill>
                <a:latin typeface="+mn-lt"/>
                <a:ea typeface="+mn-ea"/>
                <a:cs typeface="+mn-cs"/>
              </a:defRPr>
            </a:lvl9p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新增類別屬性</a:t>
            </a:r>
            <a:endParaRPr lang="zh-TW" altLang="en-US" dirty="0"/>
          </a:p>
        </p:txBody>
      </p:sp>
      <p:pic>
        <p:nvPicPr>
          <p:cNvPr id="18" name="圖片 17">
            <a:extLst>
              <a:ext uri="{FF2B5EF4-FFF2-40B4-BE49-F238E27FC236}">
                <a16:creationId xmlns:a16="http://schemas.microsoft.com/office/drawing/2014/main" id="{6FBB3ED8-B56E-45B2-8A23-9B7161506B7E}"/>
              </a:ext>
            </a:extLst>
          </p:cNvPr>
          <p:cNvPicPr/>
          <p:nvPr/>
        </p:nvPicPr>
        <p:blipFill>
          <a:blip r:embed="rId4">
            <a:extLst>
              <a:ext uri="{28A0092B-C50C-407E-A947-70E740481C1C}">
                <a14:useLocalDpi xmlns:a14="http://schemas.microsoft.com/office/drawing/2010/main" val="0"/>
              </a:ext>
            </a:extLst>
          </a:blip>
          <a:stretch>
            <a:fillRect/>
          </a:stretch>
        </p:blipFill>
        <p:spPr>
          <a:xfrm>
            <a:off x="1582697" y="4633826"/>
            <a:ext cx="6120130" cy="429260"/>
          </a:xfrm>
          <a:prstGeom prst="rect">
            <a:avLst/>
          </a:prstGeom>
        </p:spPr>
      </p:pic>
      <p:pic>
        <p:nvPicPr>
          <p:cNvPr id="21" name="圖片 20">
            <a:extLst>
              <a:ext uri="{FF2B5EF4-FFF2-40B4-BE49-F238E27FC236}">
                <a16:creationId xmlns:a16="http://schemas.microsoft.com/office/drawing/2014/main" id="{E8CD8586-995F-494F-BF40-EFC3858D1F96}"/>
              </a:ext>
            </a:extLst>
          </p:cNvPr>
          <p:cNvPicPr/>
          <p:nvPr/>
        </p:nvPicPr>
        <p:blipFill>
          <a:blip r:embed="rId5">
            <a:extLst>
              <a:ext uri="{28A0092B-C50C-407E-A947-70E740481C1C}">
                <a14:useLocalDpi xmlns:a14="http://schemas.microsoft.com/office/drawing/2010/main" val="0"/>
              </a:ext>
            </a:extLst>
          </a:blip>
          <a:stretch>
            <a:fillRect/>
          </a:stretch>
        </p:blipFill>
        <p:spPr>
          <a:xfrm>
            <a:off x="1582697" y="5396287"/>
            <a:ext cx="6120130" cy="871220"/>
          </a:xfrm>
          <a:prstGeom prst="rect">
            <a:avLst/>
          </a:prstGeom>
        </p:spPr>
      </p:pic>
      <p:sp>
        <p:nvSpPr>
          <p:cNvPr id="24" name="文字方塊 363">
            <a:extLst>
              <a:ext uri="{FF2B5EF4-FFF2-40B4-BE49-F238E27FC236}">
                <a16:creationId xmlns:a16="http://schemas.microsoft.com/office/drawing/2014/main" id="{2293BBD9-6EC2-4758-8DFD-90DCCED12FC6}"/>
              </a:ext>
            </a:extLst>
          </p:cNvPr>
          <p:cNvSpPr txBox="1"/>
          <p:nvPr/>
        </p:nvSpPr>
        <p:spPr>
          <a:xfrm>
            <a:off x="3651481" y="4461673"/>
            <a:ext cx="3894378" cy="184666"/>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spAutoFit/>
          </a:bodyPr>
          <a:lstStyle/>
          <a:p>
            <a:pPr indent="127000">
              <a:spcBef>
                <a:spcPts val="250"/>
              </a:spcBef>
              <a:spcAft>
                <a:spcPts val="0"/>
              </a:spcAft>
            </a:pPr>
            <a:r>
              <a:rPr lang="en-US" sz="1200" dirty="0">
                <a:solidFill>
                  <a:srgbClr val="C00000"/>
                </a:solidFill>
                <a:effectLst/>
                <a:cs typeface="Times New Roman" panose="02020603050405020304" pitchFamily="18" charset="0"/>
                <a:sym typeface="Webdings" panose="05030102010509060703" pitchFamily="18" charset="2"/>
              </a:rPr>
              <a:t></a:t>
            </a:r>
            <a:r>
              <a:rPr lang="zh-TW" sz="1200" dirty="0">
                <a:solidFill>
                  <a:srgbClr val="C00000"/>
                </a:solidFill>
                <a:effectLst/>
                <a:cs typeface="Times New Roman" panose="02020603050405020304" pitchFamily="18" charset="0"/>
              </a:rPr>
              <a:t>填入屬性類別名稱後，點選</a:t>
            </a:r>
            <a:r>
              <a:rPr lang="en-US" sz="1200" dirty="0">
                <a:solidFill>
                  <a:srgbClr val="C00000"/>
                </a:solidFill>
                <a:effectLst/>
                <a:cs typeface="Times New Roman" panose="02020603050405020304" pitchFamily="18" charset="0"/>
              </a:rPr>
              <a:t>Add</a:t>
            </a:r>
            <a:r>
              <a:rPr lang="zh-TW" sz="1200" dirty="0">
                <a:solidFill>
                  <a:srgbClr val="C00000"/>
                </a:solidFill>
                <a:effectLst/>
                <a:cs typeface="Times New Roman" panose="02020603050405020304" pitchFamily="18" charset="0"/>
              </a:rPr>
              <a:t>按鈕以新增類別屬性</a:t>
            </a:r>
            <a:endParaRPr lang="zh-TW" sz="1200" dirty="0">
              <a:effectLst/>
              <a:cs typeface="Times New Roman" panose="02020603050405020304" pitchFamily="18" charset="0"/>
            </a:endParaRPr>
          </a:p>
        </p:txBody>
      </p:sp>
      <p:sp>
        <p:nvSpPr>
          <p:cNvPr id="27" name="文字方塊 365">
            <a:extLst>
              <a:ext uri="{FF2B5EF4-FFF2-40B4-BE49-F238E27FC236}">
                <a16:creationId xmlns:a16="http://schemas.microsoft.com/office/drawing/2014/main" id="{1954F4DB-93D4-4C33-BECB-B5877053E160}"/>
              </a:ext>
            </a:extLst>
          </p:cNvPr>
          <p:cNvSpPr txBox="1"/>
          <p:nvPr/>
        </p:nvSpPr>
        <p:spPr>
          <a:xfrm>
            <a:off x="3651481" y="5192050"/>
            <a:ext cx="3752215" cy="263525"/>
          </a:xfrm>
          <a:prstGeom prst="rect">
            <a:avLst/>
          </a:prstGeom>
          <a:noFill/>
          <a:ln>
            <a:noFill/>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spAutoFit/>
          </a:bodyPr>
          <a:lstStyle/>
          <a:p>
            <a:pPr indent="127000">
              <a:spcBef>
                <a:spcPts val="250"/>
              </a:spcBef>
              <a:spcAft>
                <a:spcPts val="0"/>
              </a:spcAft>
            </a:pPr>
            <a:r>
              <a:rPr lang="en-US" sz="1200" dirty="0">
                <a:solidFill>
                  <a:srgbClr val="C00000"/>
                </a:solidFill>
                <a:effectLst/>
                <a:cs typeface="Times New Roman" panose="02020603050405020304" pitchFamily="18" charset="0"/>
                <a:sym typeface="Webdings" panose="05030102010509060703" pitchFamily="18" charset="2"/>
              </a:rPr>
              <a:t></a:t>
            </a:r>
            <a:r>
              <a:rPr lang="zh-TW" sz="1200" dirty="0">
                <a:solidFill>
                  <a:srgbClr val="C00000"/>
                </a:solidFill>
                <a:effectLst/>
                <a:cs typeface="Times New Roman" panose="02020603050405020304" pitchFamily="18" charset="0"/>
              </a:rPr>
              <a:t>動態產生屬性清單</a:t>
            </a:r>
            <a:endParaRPr lang="zh-TW" sz="1200" dirty="0">
              <a:effectLst/>
              <a:cs typeface="Times New Roman" panose="02020603050405020304" pitchFamily="18" charset="0"/>
            </a:endParaRPr>
          </a:p>
        </p:txBody>
      </p:sp>
      <p:sp>
        <p:nvSpPr>
          <p:cNvPr id="28" name="矩形: 圓角 27">
            <a:extLst>
              <a:ext uri="{FF2B5EF4-FFF2-40B4-BE49-F238E27FC236}">
                <a16:creationId xmlns:a16="http://schemas.microsoft.com/office/drawing/2014/main" id="{3F0DC29D-E1AD-4329-A5E1-04BBBC9678E5}"/>
              </a:ext>
            </a:extLst>
          </p:cNvPr>
          <p:cNvSpPr/>
          <p:nvPr/>
        </p:nvSpPr>
        <p:spPr>
          <a:xfrm>
            <a:off x="3667957" y="5697593"/>
            <a:ext cx="978184" cy="525734"/>
          </a:xfrm>
          <a:prstGeom prst="round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7084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F6865A-8B2C-4B08-B00A-81195BEF7D0E}"/>
              </a:ext>
            </a:extLst>
          </p:cNvPr>
          <p:cNvSpPr>
            <a:spLocks noGrp="1"/>
          </p:cNvSpPr>
          <p:nvPr>
            <p:ph type="title"/>
          </p:nvPr>
        </p:nvSpPr>
        <p:spPr>
          <a:xfrm>
            <a:off x="1355172" y="769261"/>
            <a:ext cx="9366325" cy="1143000"/>
          </a:xfrm>
        </p:spPr>
        <p:txBody>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endParaRPr lang="zh-TW" altLang="en-US" dirty="0"/>
          </a:p>
        </p:txBody>
      </p:sp>
      <p:sp>
        <p:nvSpPr>
          <p:cNvPr id="3" name="內容版面配置區 2">
            <a:extLst>
              <a:ext uri="{FF2B5EF4-FFF2-40B4-BE49-F238E27FC236}">
                <a16:creationId xmlns:a16="http://schemas.microsoft.com/office/drawing/2014/main" id="{72119076-F962-485A-B7B8-00A899073756}"/>
              </a:ext>
            </a:extLst>
          </p:cNvPr>
          <p:cNvSpPr>
            <a:spLocks noGrp="1"/>
          </p:cNvSpPr>
          <p:nvPr>
            <p:ph idx="1"/>
          </p:nvPr>
        </p:nvSpPr>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新增屬性成員</a:t>
            </a:r>
            <a:endParaRPr lang="zh-TW" altLang="en-US" dirty="0"/>
          </a:p>
        </p:txBody>
      </p:sp>
      <p:grpSp>
        <p:nvGrpSpPr>
          <p:cNvPr id="31" name="群組 30">
            <a:extLst>
              <a:ext uri="{FF2B5EF4-FFF2-40B4-BE49-F238E27FC236}">
                <a16:creationId xmlns:a16="http://schemas.microsoft.com/office/drawing/2014/main" id="{3A6B7A53-41E0-4B8B-80A2-13CA34ED68CF}"/>
              </a:ext>
            </a:extLst>
          </p:cNvPr>
          <p:cNvGrpSpPr/>
          <p:nvPr/>
        </p:nvGrpSpPr>
        <p:grpSpPr>
          <a:xfrm>
            <a:off x="1759070" y="3146434"/>
            <a:ext cx="6120130" cy="1822822"/>
            <a:chOff x="1816735" y="2783969"/>
            <a:chExt cx="6120130" cy="1822822"/>
          </a:xfrm>
        </p:grpSpPr>
        <p:pic>
          <p:nvPicPr>
            <p:cNvPr id="11" name="圖片 10">
              <a:extLst>
                <a:ext uri="{FF2B5EF4-FFF2-40B4-BE49-F238E27FC236}">
                  <a16:creationId xmlns:a16="http://schemas.microsoft.com/office/drawing/2014/main" id="{A2D727A9-C441-4E51-A72A-AFDB2BF3C20A}"/>
                </a:ext>
              </a:extLst>
            </p:cNvPr>
            <p:cNvPicPr/>
            <p:nvPr/>
          </p:nvPicPr>
          <p:blipFill>
            <a:blip r:embed="rId2">
              <a:extLst>
                <a:ext uri="{28A0092B-C50C-407E-A947-70E740481C1C}">
                  <a14:useLocalDpi xmlns:a14="http://schemas.microsoft.com/office/drawing/2010/main" val="0"/>
                </a:ext>
              </a:extLst>
            </a:blip>
            <a:stretch>
              <a:fillRect/>
            </a:stretch>
          </p:blipFill>
          <p:spPr>
            <a:xfrm>
              <a:off x="1816735" y="2783969"/>
              <a:ext cx="6120130" cy="861695"/>
            </a:xfrm>
            <a:prstGeom prst="rect">
              <a:avLst/>
            </a:prstGeom>
          </p:spPr>
        </p:pic>
        <p:pic>
          <p:nvPicPr>
            <p:cNvPr id="12" name="圖片 11">
              <a:extLst>
                <a:ext uri="{FF2B5EF4-FFF2-40B4-BE49-F238E27FC236}">
                  <a16:creationId xmlns:a16="http://schemas.microsoft.com/office/drawing/2014/main" id="{A877827B-1BD8-41A6-B349-F3CBDCD95DCE}"/>
                </a:ext>
              </a:extLst>
            </p:cNvPr>
            <p:cNvPicPr/>
            <p:nvPr/>
          </p:nvPicPr>
          <p:blipFill rotWithShape="1">
            <a:blip r:embed="rId3">
              <a:extLst>
                <a:ext uri="{28A0092B-C50C-407E-A947-70E740481C1C}">
                  <a14:useLocalDpi xmlns:a14="http://schemas.microsoft.com/office/drawing/2010/main" val="0"/>
                </a:ext>
              </a:extLst>
            </a:blip>
            <a:srcRect t="31765"/>
            <a:stretch/>
          </p:blipFill>
          <p:spPr bwMode="auto">
            <a:xfrm>
              <a:off x="1816735" y="3900036"/>
              <a:ext cx="6120130" cy="706755"/>
            </a:xfrm>
            <a:prstGeom prst="rect">
              <a:avLst/>
            </a:prstGeom>
            <a:ln>
              <a:noFill/>
            </a:ln>
            <a:extLst>
              <a:ext uri="{53640926-AAD7-44D8-BBD7-CCE9431645EC}">
                <a14:shadowObscured xmlns:a14="http://schemas.microsoft.com/office/drawing/2010/main"/>
              </a:ext>
            </a:extLst>
          </p:spPr>
        </p:pic>
        <p:sp>
          <p:nvSpPr>
            <p:cNvPr id="15" name="矩形 14">
              <a:extLst>
                <a:ext uri="{FF2B5EF4-FFF2-40B4-BE49-F238E27FC236}">
                  <a16:creationId xmlns:a16="http://schemas.microsoft.com/office/drawing/2014/main" id="{54F3AC20-805F-47AB-92D0-C31CDF37BD49}"/>
                </a:ext>
              </a:extLst>
            </p:cNvPr>
            <p:cNvSpPr/>
            <p:nvPr/>
          </p:nvSpPr>
          <p:spPr>
            <a:xfrm>
              <a:off x="3855308" y="3311611"/>
              <a:ext cx="1046206" cy="271848"/>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94CA87EF-9EEF-4E9B-9053-7D88EFBD3E5B}"/>
                </a:ext>
              </a:extLst>
            </p:cNvPr>
            <p:cNvSpPr/>
            <p:nvPr/>
          </p:nvSpPr>
          <p:spPr>
            <a:xfrm>
              <a:off x="3830595" y="4279977"/>
              <a:ext cx="1046206" cy="271848"/>
            </a:xfrm>
            <a:prstGeom prst="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9" name="圖說文字: 折線加上強調線 18">
              <a:extLst>
                <a:ext uri="{FF2B5EF4-FFF2-40B4-BE49-F238E27FC236}">
                  <a16:creationId xmlns:a16="http://schemas.microsoft.com/office/drawing/2014/main" id="{7F19D38B-FCE0-4A64-BC14-0A65C0E56CE9}"/>
                </a:ext>
              </a:extLst>
            </p:cNvPr>
            <p:cNvSpPr/>
            <p:nvPr/>
          </p:nvSpPr>
          <p:spPr>
            <a:xfrm>
              <a:off x="5371465" y="3195320"/>
              <a:ext cx="1449070" cy="467360"/>
            </a:xfrm>
            <a:prstGeom prst="accentCallout2">
              <a:avLst>
                <a:gd name="adj1" fmla="val 18750"/>
                <a:gd name="adj2" fmla="val -3285"/>
                <a:gd name="adj3" fmla="val 18750"/>
                <a:gd name="adj4" fmla="val -16667"/>
                <a:gd name="adj5" fmla="val 65665"/>
                <a:gd name="adj6" fmla="val -34623"/>
              </a:avLst>
            </a:prstGeom>
            <a:noFill/>
            <a:ln w="19050" cap="flat" cmpd="sng" algn="ctr">
              <a:solidFill>
                <a:schemeClr val="accent2">
                  <a:alpha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000">
                  <a:effectLst/>
                  <a:cs typeface="Times New Roman" panose="02020603050405020304" pitchFamily="18" charset="0"/>
                </a:rPr>
                <a:t>填入屬性名稱及價格後，</a:t>
              </a:r>
              <a:endParaRPr lang="zh-TW" sz="1200">
                <a:effectLst/>
                <a:cs typeface="Times New Roman" panose="02020603050405020304" pitchFamily="18" charset="0"/>
              </a:endParaRPr>
            </a:p>
            <a:p>
              <a:pPr indent="127000">
                <a:spcBef>
                  <a:spcPts val="250"/>
                </a:spcBef>
                <a:spcAft>
                  <a:spcPts val="0"/>
                </a:spcAft>
              </a:pPr>
              <a:r>
                <a:rPr lang="zh-TW" sz="1000">
                  <a:effectLst/>
                  <a:cs typeface="Times New Roman" panose="02020603050405020304" pitchFamily="18" charset="0"/>
                </a:rPr>
                <a:t>點選</a:t>
              </a:r>
              <a:r>
                <a:rPr lang="en-US" sz="1000">
                  <a:effectLst/>
                  <a:cs typeface="Times New Roman" panose="02020603050405020304" pitchFamily="18" charset="0"/>
                </a:rPr>
                <a:t>Add</a:t>
              </a:r>
              <a:r>
                <a:rPr lang="zh-TW" sz="1000">
                  <a:effectLst/>
                  <a:cs typeface="Times New Roman" panose="02020603050405020304" pitchFamily="18" charset="0"/>
                </a:rPr>
                <a:t>按鈕完成新增</a:t>
              </a:r>
              <a:endParaRPr lang="zh-TW" sz="1200">
                <a:effectLst/>
                <a:cs typeface="Times New Roman" panose="02020603050405020304" pitchFamily="18" charset="0"/>
              </a:endParaRPr>
            </a:p>
          </p:txBody>
        </p:sp>
        <p:cxnSp>
          <p:nvCxnSpPr>
            <p:cNvPr id="26" name="接點: 肘形 25">
              <a:extLst>
                <a:ext uri="{FF2B5EF4-FFF2-40B4-BE49-F238E27FC236}">
                  <a16:creationId xmlns:a16="http://schemas.microsoft.com/office/drawing/2014/main" id="{8278D722-8188-477C-BA90-8C9522C21807}"/>
                </a:ext>
              </a:extLst>
            </p:cNvPr>
            <p:cNvCxnSpPr>
              <a:cxnSpLocks/>
            </p:cNvCxnSpPr>
            <p:nvPr/>
          </p:nvCxnSpPr>
          <p:spPr>
            <a:xfrm rot="10800000" flipV="1">
              <a:off x="4901517" y="3583459"/>
              <a:ext cx="1425143" cy="826610"/>
            </a:xfrm>
            <a:prstGeom prst="bentConnector3">
              <a:avLst>
                <a:gd name="adj1" fmla="val -289"/>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32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29D1F6-A157-47A2-A8C2-1025644FC1DC}"/>
              </a:ext>
            </a:extLst>
          </p:cNvPr>
          <p:cNvSpPr>
            <a:spLocks noGrp="1"/>
          </p:cNvSpPr>
          <p:nvPr>
            <p:ph type="title"/>
          </p:nvPr>
        </p:nvSpPr>
        <p:spPr>
          <a:xfrm>
            <a:off x="827756" y="154885"/>
            <a:ext cx="9366325" cy="1143000"/>
          </a:xfrm>
        </p:spPr>
        <p:txBody>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endParaRPr lang="zh-TW" altLang="en-US" dirty="0"/>
          </a:p>
        </p:txBody>
      </p:sp>
      <p:sp>
        <p:nvSpPr>
          <p:cNvPr id="3" name="內容版面配置區 2">
            <a:extLst>
              <a:ext uri="{FF2B5EF4-FFF2-40B4-BE49-F238E27FC236}">
                <a16:creationId xmlns:a16="http://schemas.microsoft.com/office/drawing/2014/main" id="{2362979C-966F-4856-A2D6-F67C3520C01B}"/>
              </a:ext>
            </a:extLst>
          </p:cNvPr>
          <p:cNvSpPr>
            <a:spLocks noGrp="1"/>
          </p:cNvSpPr>
          <p:nvPr>
            <p:ph idx="1"/>
          </p:nvPr>
        </p:nvSpPr>
        <p:spPr>
          <a:xfrm>
            <a:off x="827756" y="1297885"/>
            <a:ext cx="9390977" cy="3508977"/>
          </a:xfrm>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修改屬性及屬性成員</a:t>
            </a:r>
            <a:endParaRPr lang="en-US"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endParaRPr>
          </a:p>
          <a:p>
            <a:pPr marL="365760" lvl="1" indent="0">
              <a:buNone/>
            </a:pP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點選</a:t>
            </a:r>
            <a:r>
              <a:rPr lang="en-US" altLang="zh-TW" sz="1600"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Modify</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，出現可刪除屬性或屬性成員的按鈕，刪除後在按下</a:t>
            </a:r>
            <a:r>
              <a:rPr lang="en-US" altLang="zh-TW" sz="1600"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Save</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的按鈕完成修改作業。</a:t>
            </a:r>
            <a:endParaRPr lang="zh-TW" altLang="en-US" dirty="0"/>
          </a:p>
        </p:txBody>
      </p:sp>
      <p:pic>
        <p:nvPicPr>
          <p:cNvPr id="5" name="圖片 4">
            <a:extLst>
              <a:ext uri="{FF2B5EF4-FFF2-40B4-BE49-F238E27FC236}">
                <a16:creationId xmlns:a16="http://schemas.microsoft.com/office/drawing/2014/main" id="{48E3E0C7-1C2D-4BEA-B590-57BB2B176057}"/>
              </a:ext>
            </a:extLst>
          </p:cNvPr>
          <p:cNvPicPr>
            <a:picLocks noChangeAspect="1"/>
          </p:cNvPicPr>
          <p:nvPr/>
        </p:nvPicPr>
        <p:blipFill>
          <a:blip r:embed="rId2"/>
          <a:stretch>
            <a:fillRect/>
          </a:stretch>
        </p:blipFill>
        <p:spPr>
          <a:xfrm>
            <a:off x="1540089" y="2048822"/>
            <a:ext cx="7562210" cy="4430237"/>
          </a:xfrm>
          <a:prstGeom prst="rect">
            <a:avLst/>
          </a:prstGeom>
        </p:spPr>
      </p:pic>
    </p:spTree>
    <p:extLst>
      <p:ext uri="{BB962C8B-B14F-4D97-AF65-F5344CB8AC3E}">
        <p14:creationId xmlns:p14="http://schemas.microsoft.com/office/powerpoint/2010/main" val="93421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A7DB4E-27FB-441A-AEAF-A1F599CBAC33}"/>
              </a:ext>
            </a:extLst>
          </p:cNvPr>
          <p:cNvSpPr>
            <a:spLocks noGrp="1"/>
          </p:cNvSpPr>
          <p:nvPr>
            <p:ph type="title"/>
          </p:nvPr>
        </p:nvSpPr>
        <p:spPr>
          <a:xfrm>
            <a:off x="1053568" y="228594"/>
            <a:ext cx="9366325" cy="1143000"/>
          </a:xfrm>
        </p:spPr>
        <p:txBody>
          <a:bodyPr/>
          <a:lstStyle/>
          <a:p>
            <a:r>
              <a:rPr lang="en-US" altLang="zh-TW" dirty="0"/>
              <a:t>5-4-2</a:t>
            </a:r>
            <a:r>
              <a:rPr lang="zh-TW" altLang="en-US" dirty="0"/>
              <a:t>、</a:t>
            </a:r>
            <a:r>
              <a:rPr lang="zh-TW" altLang="en-US" spc="600" dirty="0"/>
              <a:t>增</a:t>
            </a:r>
            <a:r>
              <a:rPr lang="en-US" altLang="zh-TW" spc="600" dirty="0"/>
              <a:t>\</a:t>
            </a:r>
            <a:r>
              <a:rPr lang="zh-TW" altLang="en-US" spc="600" dirty="0"/>
              <a:t>刪商品資訊</a:t>
            </a:r>
            <a:endParaRPr lang="zh-TW" altLang="en-US" dirty="0"/>
          </a:p>
        </p:txBody>
      </p:sp>
      <p:sp>
        <p:nvSpPr>
          <p:cNvPr id="3" name="內容版面配置區 2">
            <a:extLst>
              <a:ext uri="{FF2B5EF4-FFF2-40B4-BE49-F238E27FC236}">
                <a16:creationId xmlns:a16="http://schemas.microsoft.com/office/drawing/2014/main" id="{669CC6F9-38AE-45C8-BE90-F86688B3E6F2}"/>
              </a:ext>
            </a:extLst>
          </p:cNvPr>
          <p:cNvSpPr>
            <a:spLocks noGrp="1"/>
          </p:cNvSpPr>
          <p:nvPr>
            <p:ph idx="1"/>
          </p:nvPr>
        </p:nvSpPr>
        <p:spPr>
          <a:xfrm>
            <a:off x="1053568" y="1499868"/>
            <a:ext cx="9390977" cy="3508977"/>
          </a:xfrm>
        </p:spPr>
        <p:txBody>
          <a:bodyPr/>
          <a:lstStyle/>
          <a:p>
            <a:r>
              <a:rPr lang="zh-TW"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rPr>
              <a:t>勾選商品可供客製的選項</a:t>
            </a:r>
            <a:endParaRPr lang="en-US" altLang="zh-TW" sz="1800" dirty="0">
              <a:effectLst/>
              <a:latin typeface="Microsoft YaHei" panose="020B0503020204020204" pitchFamily="34" charset="-122"/>
              <a:ea typeface="微軟正黑體" panose="020B0604030504040204" pitchFamily="34" charset="-120"/>
              <a:cs typeface="Times New Roman" panose="02020603050405020304" pitchFamily="18" charset="0"/>
            </a:endParaRPr>
          </a:p>
          <a:p>
            <a:pPr marL="365760" lvl="1" indent="0">
              <a:buNone/>
            </a:pP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新增完屬性及屬性成員後，再依商品條件勾選該商品可提供客製化的選項。後點選</a:t>
            </a:r>
            <a:r>
              <a:rPr lang="en-US" altLang="zh-TW" sz="1600" b="1" dirty="0">
                <a:solidFill>
                  <a:srgbClr val="1F497D"/>
                </a:solidFill>
                <a:effectLst/>
                <a:latin typeface="Georgia" panose="02040502050405020303" pitchFamily="18" charset="0"/>
                <a:ea typeface="微軟正黑體" panose="020B0604030504040204" pitchFamily="34" charset="-120"/>
                <a:cs typeface="Times New Roman" panose="02020603050405020304" pitchFamily="18" charset="0"/>
              </a:rPr>
              <a:t>Add Product</a:t>
            </a:r>
            <a:r>
              <a:rPr lang="zh-TW" altLang="zh-TW" sz="1600" dirty="0">
                <a:effectLst/>
                <a:latin typeface="Georgia" panose="02040502050405020303" pitchFamily="18" charset="0"/>
                <a:ea typeface="微軟正黑體" panose="020B0604030504040204" pitchFamily="34" charset="-120"/>
                <a:cs typeface="Times New Roman" panose="02020603050405020304" pitchFamily="18" charset="0"/>
              </a:rPr>
              <a:t>的按鈕，完成新增產品。</a:t>
            </a:r>
            <a:endParaRPr lang="zh-TW" altLang="en-US" dirty="0"/>
          </a:p>
        </p:txBody>
      </p:sp>
      <p:pic>
        <p:nvPicPr>
          <p:cNvPr id="7" name="圖片 6">
            <a:extLst>
              <a:ext uri="{FF2B5EF4-FFF2-40B4-BE49-F238E27FC236}">
                <a16:creationId xmlns:a16="http://schemas.microsoft.com/office/drawing/2014/main" id="{95631D06-F8AD-4478-8439-21BD5AFCA080}"/>
              </a:ext>
            </a:extLst>
          </p:cNvPr>
          <p:cNvPicPr/>
          <p:nvPr/>
        </p:nvPicPr>
        <p:blipFill>
          <a:blip r:embed="rId2">
            <a:extLst>
              <a:ext uri="{28A0092B-C50C-407E-A947-70E740481C1C}">
                <a14:useLocalDpi xmlns:a14="http://schemas.microsoft.com/office/drawing/2010/main" val="0"/>
              </a:ext>
            </a:extLst>
          </a:blip>
          <a:stretch>
            <a:fillRect/>
          </a:stretch>
        </p:blipFill>
        <p:spPr>
          <a:xfrm>
            <a:off x="1536648" y="2480997"/>
            <a:ext cx="7299043" cy="2941801"/>
          </a:xfrm>
          <a:prstGeom prst="rect">
            <a:avLst/>
          </a:prstGeom>
          <a:effectLst>
            <a:innerShdw blurRad="12700">
              <a:prstClr val="black"/>
            </a:innerShdw>
          </a:effectLst>
        </p:spPr>
      </p:pic>
      <p:pic>
        <p:nvPicPr>
          <p:cNvPr id="9" name="圖片 8">
            <a:extLst>
              <a:ext uri="{FF2B5EF4-FFF2-40B4-BE49-F238E27FC236}">
                <a16:creationId xmlns:a16="http://schemas.microsoft.com/office/drawing/2014/main" id="{DD2D89FC-5914-4021-8C8A-FB5586666DF7}"/>
              </a:ext>
            </a:extLst>
          </p:cNvPr>
          <p:cNvPicPr/>
          <p:nvPr/>
        </p:nvPicPr>
        <p:blipFill rotWithShape="1">
          <a:blip r:embed="rId3" cstate="print">
            <a:extLst>
              <a:ext uri="{28A0092B-C50C-407E-A947-70E740481C1C}">
                <a14:useLocalDpi xmlns:a14="http://schemas.microsoft.com/office/drawing/2010/main" val="0"/>
              </a:ext>
            </a:extLst>
          </a:blip>
          <a:srcRect t="13247" r="40380"/>
          <a:stretch/>
        </p:blipFill>
        <p:spPr bwMode="auto">
          <a:xfrm>
            <a:off x="1824938" y="4349166"/>
            <a:ext cx="2434024" cy="1788023"/>
          </a:xfrm>
          <a:prstGeom prst="rect">
            <a:avLst/>
          </a:prstGeom>
          <a:ln>
            <a:noFill/>
          </a:ln>
          <a:effectLst>
            <a:innerShdw blurRad="25400">
              <a:prstClr val="black"/>
            </a:innerShdw>
          </a:effectLst>
          <a:extLst>
            <a:ext uri="{53640926-AAD7-44D8-BBD7-CCE9431645EC}">
              <a14:shadowObscured xmlns:a14="http://schemas.microsoft.com/office/drawing/2010/main"/>
            </a:ext>
          </a:extLst>
        </p:spPr>
      </p:pic>
      <p:sp>
        <p:nvSpPr>
          <p:cNvPr id="12" name="圖說文字: 折線加上強調線 11">
            <a:extLst>
              <a:ext uri="{FF2B5EF4-FFF2-40B4-BE49-F238E27FC236}">
                <a16:creationId xmlns:a16="http://schemas.microsoft.com/office/drawing/2014/main" id="{B3174E9C-62BA-440B-AB67-E36AD8BB3423}"/>
              </a:ext>
            </a:extLst>
          </p:cNvPr>
          <p:cNvSpPr/>
          <p:nvPr/>
        </p:nvSpPr>
        <p:spPr>
          <a:xfrm>
            <a:off x="4422140" y="5522613"/>
            <a:ext cx="2434024" cy="614575"/>
          </a:xfrm>
          <a:prstGeom prst="accentCallout2">
            <a:avLst>
              <a:gd name="adj1" fmla="val 18750"/>
              <a:gd name="adj2" fmla="val -3285"/>
              <a:gd name="adj3" fmla="val 18750"/>
              <a:gd name="adj4" fmla="val -16667"/>
              <a:gd name="adj5" fmla="val 76621"/>
              <a:gd name="adj6" fmla="val -30185"/>
            </a:avLst>
          </a:prstGeom>
          <a:noFill/>
          <a:ln w="19050" cap="flat" cmpd="sng" algn="ctr">
            <a:solidFill>
              <a:schemeClr val="accent2">
                <a:alpha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0" tIns="0" rIns="0" bIns="0" numCol="1" spcCol="0" rtlCol="0" fromWordArt="0" anchor="t" anchorCtr="0" forceAA="0" compatLnSpc="1">
            <a:prstTxWarp prst="textNoShape">
              <a:avLst/>
            </a:prstTxWarp>
            <a:noAutofit/>
          </a:bodyPr>
          <a:lstStyle/>
          <a:p>
            <a:pPr indent="127000">
              <a:spcBef>
                <a:spcPts val="250"/>
              </a:spcBef>
              <a:spcAft>
                <a:spcPts val="0"/>
              </a:spcAft>
            </a:pPr>
            <a:r>
              <a:rPr lang="zh-TW" sz="1400" dirty="0">
                <a:effectLst/>
                <a:cs typeface="Times New Roman" panose="02020603050405020304" pitchFamily="18" charset="0"/>
              </a:rPr>
              <a:t>產品新增完後，即可在該商店的該類別看見此商品的資訊</a:t>
            </a:r>
            <a:endParaRPr lang="zh-TW" sz="2000" dirty="0">
              <a:effectLst/>
              <a:cs typeface="Times New Roman" panose="02020603050405020304" pitchFamily="18" charset="0"/>
            </a:endParaRPr>
          </a:p>
        </p:txBody>
      </p:sp>
      <p:sp>
        <p:nvSpPr>
          <p:cNvPr id="16" name="矩形: 圓角 15">
            <a:extLst>
              <a:ext uri="{FF2B5EF4-FFF2-40B4-BE49-F238E27FC236}">
                <a16:creationId xmlns:a16="http://schemas.microsoft.com/office/drawing/2014/main" id="{0D57B661-6150-4DF2-AA0A-75CFDF9D8F86}"/>
              </a:ext>
            </a:extLst>
          </p:cNvPr>
          <p:cNvSpPr/>
          <p:nvPr/>
        </p:nvSpPr>
        <p:spPr>
          <a:xfrm>
            <a:off x="6856164" y="5002908"/>
            <a:ext cx="2040701" cy="413953"/>
          </a:xfrm>
          <a:prstGeom prst="round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7" name="矩形: 圓角 16">
            <a:extLst>
              <a:ext uri="{FF2B5EF4-FFF2-40B4-BE49-F238E27FC236}">
                <a16:creationId xmlns:a16="http://schemas.microsoft.com/office/drawing/2014/main" id="{29407A7F-F824-4EB1-8F66-A637DB968E14}"/>
              </a:ext>
            </a:extLst>
          </p:cNvPr>
          <p:cNvSpPr/>
          <p:nvPr/>
        </p:nvSpPr>
        <p:spPr>
          <a:xfrm>
            <a:off x="2813286" y="4658980"/>
            <a:ext cx="1087395" cy="1515762"/>
          </a:xfrm>
          <a:prstGeom prst="roundRect">
            <a:avLst/>
          </a:prstGeom>
          <a:noFill/>
          <a:ln w="28575">
            <a:solidFill>
              <a:srgbClr val="FF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8" name="箭號: 向右 17">
            <a:extLst>
              <a:ext uri="{FF2B5EF4-FFF2-40B4-BE49-F238E27FC236}">
                <a16:creationId xmlns:a16="http://schemas.microsoft.com/office/drawing/2014/main" id="{8510FDFD-B7B8-4126-B56C-439557D914F7}"/>
              </a:ext>
            </a:extLst>
          </p:cNvPr>
          <p:cNvSpPr/>
          <p:nvPr/>
        </p:nvSpPr>
        <p:spPr>
          <a:xfrm rot="10800000">
            <a:off x="3900680" y="5137117"/>
            <a:ext cx="2894309" cy="221013"/>
          </a:xfrm>
          <a:prstGeom prst="rightArrow">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749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6D00AF-9E79-4C14-9814-B65EB4CA1B98}"/>
              </a:ext>
            </a:extLst>
          </p:cNvPr>
          <p:cNvSpPr>
            <a:spLocks noGrp="1"/>
          </p:cNvSpPr>
          <p:nvPr>
            <p:ph type="title"/>
          </p:nvPr>
        </p:nvSpPr>
        <p:spPr/>
        <p:txBody>
          <a:bodyPr>
            <a:normAutofit/>
          </a:bodyPr>
          <a:lstStyle/>
          <a:p>
            <a:r>
              <a:rPr lang="en-US" altLang="zh-TW" dirty="0"/>
              <a:t>2</a:t>
            </a:r>
            <a:r>
              <a:rPr lang="zh-TW" altLang="en-US" dirty="0"/>
              <a:t>、系統規劃開發流程</a:t>
            </a:r>
          </a:p>
        </p:txBody>
      </p:sp>
      <p:sp>
        <p:nvSpPr>
          <p:cNvPr id="3" name="內容版面配置區 2">
            <a:extLst>
              <a:ext uri="{FF2B5EF4-FFF2-40B4-BE49-F238E27FC236}">
                <a16:creationId xmlns:a16="http://schemas.microsoft.com/office/drawing/2014/main" id="{C74FD4C3-6A47-4BF9-A5F5-19CCA67F7962}"/>
              </a:ext>
            </a:extLst>
          </p:cNvPr>
          <p:cNvSpPr>
            <a:spLocks noGrp="1"/>
          </p:cNvSpPr>
          <p:nvPr>
            <p:ph idx="1"/>
          </p:nvPr>
        </p:nvSpPr>
        <p:spPr/>
        <p:txBody>
          <a:bodyPr/>
          <a:lstStyle/>
          <a:p>
            <a:pPr marL="68580" indent="0">
              <a:buNone/>
            </a:pPr>
            <a:r>
              <a:rPr lang="en-US" altLang="zh-TW" dirty="0"/>
              <a:t>2-1</a:t>
            </a:r>
            <a:r>
              <a:rPr lang="zh-TW" altLang="en-US" dirty="0"/>
              <a:t>、系統專案規劃流程</a:t>
            </a:r>
          </a:p>
        </p:txBody>
      </p:sp>
      <p:grpSp>
        <p:nvGrpSpPr>
          <p:cNvPr id="4" name="畫布 20">
            <a:extLst>
              <a:ext uri="{FF2B5EF4-FFF2-40B4-BE49-F238E27FC236}">
                <a16:creationId xmlns:a16="http://schemas.microsoft.com/office/drawing/2014/main" id="{48453F2B-32C2-4CD6-82AB-FD43A9D9BF68}"/>
              </a:ext>
            </a:extLst>
          </p:cNvPr>
          <p:cNvGrpSpPr/>
          <p:nvPr/>
        </p:nvGrpSpPr>
        <p:grpSpPr>
          <a:xfrm>
            <a:off x="5881817" y="1392196"/>
            <a:ext cx="6310183" cy="7295616"/>
            <a:chOff x="198632" y="59855"/>
            <a:chExt cx="5906893" cy="9234640"/>
          </a:xfrm>
        </p:grpSpPr>
        <p:sp>
          <p:nvSpPr>
            <p:cNvPr id="5" name="矩形 4">
              <a:extLst>
                <a:ext uri="{FF2B5EF4-FFF2-40B4-BE49-F238E27FC236}">
                  <a16:creationId xmlns:a16="http://schemas.microsoft.com/office/drawing/2014/main" id="{E6D69B61-2FDA-463B-B5BC-5FAAADB2E3CE}"/>
                </a:ext>
              </a:extLst>
            </p:cNvPr>
            <p:cNvSpPr/>
            <p:nvPr/>
          </p:nvSpPr>
          <p:spPr>
            <a:xfrm>
              <a:off x="1049020" y="2778125"/>
              <a:ext cx="5056505" cy="6516370"/>
            </a:xfrm>
            <a:prstGeom prst="rect">
              <a:avLst/>
            </a:prstGeom>
            <a:noFill/>
            <a:ln>
              <a:noFill/>
            </a:ln>
          </p:spPr>
        </p:sp>
        <p:cxnSp>
          <p:nvCxnSpPr>
            <p:cNvPr id="6" name="AutoShape 24">
              <a:extLst>
                <a:ext uri="{FF2B5EF4-FFF2-40B4-BE49-F238E27FC236}">
                  <a16:creationId xmlns:a16="http://schemas.microsoft.com/office/drawing/2014/main" id="{43945C14-8D8A-4BE3-8147-FC7F46C18948}"/>
                </a:ext>
              </a:extLst>
            </p:cNvPr>
            <p:cNvCxnSpPr>
              <a:cxnSpLocks noChangeShapeType="1"/>
              <a:stCxn id="21" idx="2"/>
              <a:endCxn id="7" idx="0"/>
            </p:cNvCxnSpPr>
            <p:nvPr/>
          </p:nvCxnSpPr>
          <p:spPr bwMode="auto">
            <a:xfrm>
              <a:off x="2456598" y="382137"/>
              <a:ext cx="1637" cy="2220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 name="AutoShape 25">
              <a:extLst>
                <a:ext uri="{FF2B5EF4-FFF2-40B4-BE49-F238E27FC236}">
                  <a16:creationId xmlns:a16="http://schemas.microsoft.com/office/drawing/2014/main" id="{D2F21605-BF5C-4245-BE97-D478AC16E380}"/>
                </a:ext>
              </a:extLst>
            </p:cNvPr>
            <p:cNvSpPr>
              <a:spLocks noChangeArrowheads="1"/>
            </p:cNvSpPr>
            <p:nvPr/>
          </p:nvSpPr>
          <p:spPr bwMode="auto">
            <a:xfrm>
              <a:off x="1721537" y="604157"/>
              <a:ext cx="1473395" cy="276123"/>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討論與決定主題</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8" name="AutoShape 27">
              <a:extLst>
                <a:ext uri="{FF2B5EF4-FFF2-40B4-BE49-F238E27FC236}">
                  <a16:creationId xmlns:a16="http://schemas.microsoft.com/office/drawing/2014/main" id="{DA668616-93FE-461D-9B55-6A36DF0D58BD}"/>
                </a:ext>
              </a:extLst>
            </p:cNvPr>
            <p:cNvSpPr>
              <a:spLocks noChangeArrowheads="1"/>
            </p:cNvSpPr>
            <p:nvPr/>
          </p:nvSpPr>
          <p:spPr bwMode="auto">
            <a:xfrm>
              <a:off x="1721537" y="1113841"/>
              <a:ext cx="1473395" cy="291877"/>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訂定協作方式</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9" name="AutoShape 31">
              <a:extLst>
                <a:ext uri="{FF2B5EF4-FFF2-40B4-BE49-F238E27FC236}">
                  <a16:creationId xmlns:a16="http://schemas.microsoft.com/office/drawing/2014/main" id="{5E264F62-E747-469A-9080-6D584C130BB2}"/>
                </a:ext>
              </a:extLst>
            </p:cNvPr>
            <p:cNvSpPr>
              <a:spLocks noChangeArrowheads="1"/>
            </p:cNvSpPr>
            <p:nvPr/>
          </p:nvSpPr>
          <p:spPr bwMode="auto">
            <a:xfrm>
              <a:off x="1544129" y="1632037"/>
              <a:ext cx="1839149" cy="276752"/>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預期成果及可能問題</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cxnSp>
          <p:nvCxnSpPr>
            <p:cNvPr id="10" name="AutoShape 34">
              <a:extLst>
                <a:ext uri="{FF2B5EF4-FFF2-40B4-BE49-F238E27FC236}">
                  <a16:creationId xmlns:a16="http://schemas.microsoft.com/office/drawing/2014/main" id="{8E7817D7-EC13-4719-9EF1-29FFB29D3B03}"/>
                </a:ext>
              </a:extLst>
            </p:cNvPr>
            <p:cNvCxnSpPr>
              <a:cxnSpLocks noChangeShapeType="1"/>
              <a:stCxn id="8" idx="2"/>
              <a:endCxn id="9" idx="0"/>
            </p:cNvCxnSpPr>
            <p:nvPr/>
          </p:nvCxnSpPr>
          <p:spPr bwMode="auto">
            <a:xfrm>
              <a:off x="2458235" y="1405718"/>
              <a:ext cx="5469" cy="2263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 name="AutoShape 38">
              <a:extLst>
                <a:ext uri="{FF2B5EF4-FFF2-40B4-BE49-F238E27FC236}">
                  <a16:creationId xmlns:a16="http://schemas.microsoft.com/office/drawing/2014/main" id="{2598386D-C4DD-4AC0-B812-90310D92068C}"/>
                </a:ext>
              </a:extLst>
            </p:cNvPr>
            <p:cNvCxnSpPr>
              <a:cxnSpLocks noChangeShapeType="1"/>
              <a:stCxn id="7" idx="2"/>
              <a:endCxn id="8" idx="0"/>
            </p:cNvCxnSpPr>
            <p:nvPr/>
          </p:nvCxnSpPr>
          <p:spPr bwMode="auto">
            <a:xfrm>
              <a:off x="2458235" y="880280"/>
              <a:ext cx="0" cy="23356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2" name="AutoShape 49">
              <a:extLst>
                <a:ext uri="{FF2B5EF4-FFF2-40B4-BE49-F238E27FC236}">
                  <a16:creationId xmlns:a16="http://schemas.microsoft.com/office/drawing/2014/main" id="{38BAFB3F-DC38-4504-A138-220772D0C5FC}"/>
                </a:ext>
              </a:extLst>
            </p:cNvPr>
            <p:cNvCxnSpPr>
              <a:cxnSpLocks noChangeShapeType="1"/>
              <a:stCxn id="9" idx="1"/>
              <a:endCxn id="24" idx="0"/>
            </p:cNvCxnSpPr>
            <p:nvPr/>
          </p:nvCxnSpPr>
          <p:spPr bwMode="auto">
            <a:xfrm flipH="1">
              <a:off x="1095124" y="1770413"/>
              <a:ext cx="449005" cy="34219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3" name="AutoShape 50">
              <a:extLst>
                <a:ext uri="{FF2B5EF4-FFF2-40B4-BE49-F238E27FC236}">
                  <a16:creationId xmlns:a16="http://schemas.microsoft.com/office/drawing/2014/main" id="{56E77DF8-1C1C-45C2-BF62-DD0EC86D2727}"/>
                </a:ext>
              </a:extLst>
            </p:cNvPr>
            <p:cNvCxnSpPr>
              <a:cxnSpLocks noChangeShapeType="1"/>
              <a:stCxn id="9" idx="3"/>
              <a:endCxn id="23" idx="0"/>
            </p:cNvCxnSpPr>
            <p:nvPr/>
          </p:nvCxnSpPr>
          <p:spPr bwMode="auto">
            <a:xfrm>
              <a:off x="3383278" y="1770413"/>
              <a:ext cx="416521" cy="34219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AutoShape 53">
              <a:extLst>
                <a:ext uri="{FF2B5EF4-FFF2-40B4-BE49-F238E27FC236}">
                  <a16:creationId xmlns:a16="http://schemas.microsoft.com/office/drawing/2014/main" id="{2A4B86BA-3C1B-42FC-922D-651FE813B14D}"/>
                </a:ext>
              </a:extLst>
            </p:cNvPr>
            <p:cNvSpPr>
              <a:spLocks noChangeArrowheads="1"/>
            </p:cNvSpPr>
            <p:nvPr/>
          </p:nvSpPr>
          <p:spPr bwMode="auto">
            <a:xfrm>
              <a:off x="1678836" y="5105683"/>
              <a:ext cx="1480654" cy="271536"/>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問題討論與建議</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15" name="群組 14">
              <a:extLst>
                <a:ext uri="{FF2B5EF4-FFF2-40B4-BE49-F238E27FC236}">
                  <a16:creationId xmlns:a16="http://schemas.microsoft.com/office/drawing/2014/main" id="{887355CE-E49C-4455-B1E0-52F8887E8A86}"/>
                </a:ext>
              </a:extLst>
            </p:cNvPr>
            <p:cNvGrpSpPr/>
            <p:nvPr/>
          </p:nvGrpSpPr>
          <p:grpSpPr>
            <a:xfrm>
              <a:off x="198632" y="2112610"/>
              <a:ext cx="4755515" cy="2720975"/>
              <a:chOff x="778510" y="2821410"/>
              <a:chExt cx="4755515" cy="2720975"/>
            </a:xfrm>
          </p:grpSpPr>
          <p:sp>
            <p:nvSpPr>
              <p:cNvPr id="23" name="AutoShape 29">
                <a:extLst>
                  <a:ext uri="{FF2B5EF4-FFF2-40B4-BE49-F238E27FC236}">
                    <a16:creationId xmlns:a16="http://schemas.microsoft.com/office/drawing/2014/main" id="{D42D84F2-7B8F-439D-AA86-59F0BBBA7EA3}"/>
                  </a:ext>
                </a:extLst>
              </p:cNvPr>
              <p:cNvSpPr>
                <a:spLocks noChangeArrowheads="1"/>
              </p:cNvSpPr>
              <p:nvPr/>
            </p:nvSpPr>
            <p:spPr bwMode="auto">
              <a:xfrm>
                <a:off x="3654425" y="2821410"/>
                <a:ext cx="1450504" cy="306111"/>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程式整合問題</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24" name="AutoShape 30">
                <a:extLst>
                  <a:ext uri="{FF2B5EF4-FFF2-40B4-BE49-F238E27FC236}">
                    <a16:creationId xmlns:a16="http://schemas.microsoft.com/office/drawing/2014/main" id="{BF454D1F-5DAF-40A5-BF1D-8EB615AAA79A}"/>
                  </a:ext>
                </a:extLst>
              </p:cNvPr>
              <p:cNvSpPr>
                <a:spLocks noChangeArrowheads="1"/>
              </p:cNvSpPr>
              <p:nvPr/>
            </p:nvSpPr>
            <p:spPr bwMode="auto">
              <a:xfrm>
                <a:off x="795762" y="2821410"/>
                <a:ext cx="1758479" cy="306111"/>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整體進度掌握與溝通</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25" name="Group 56">
                <a:extLst>
                  <a:ext uri="{FF2B5EF4-FFF2-40B4-BE49-F238E27FC236}">
                    <a16:creationId xmlns:a16="http://schemas.microsoft.com/office/drawing/2014/main" id="{2B2D775D-14C6-4962-8ACB-841F561B8E51}"/>
                  </a:ext>
                </a:extLst>
              </p:cNvPr>
              <p:cNvGrpSpPr>
                <a:grpSpLocks/>
              </p:cNvGrpSpPr>
              <p:nvPr/>
            </p:nvGrpSpPr>
            <p:grpSpPr bwMode="auto">
              <a:xfrm>
                <a:off x="778510" y="3554200"/>
                <a:ext cx="2045970" cy="1988185"/>
                <a:chOff x="2315" y="8747"/>
                <a:chExt cx="3222" cy="3131"/>
              </a:xfrm>
            </p:grpSpPr>
            <p:sp>
              <p:nvSpPr>
                <p:cNvPr id="35" name="AutoShape 43">
                  <a:extLst>
                    <a:ext uri="{FF2B5EF4-FFF2-40B4-BE49-F238E27FC236}">
                      <a16:creationId xmlns:a16="http://schemas.microsoft.com/office/drawing/2014/main" id="{BAF3B50D-6981-4C9A-9E34-65B95B28FBF2}"/>
                    </a:ext>
                  </a:extLst>
                </p:cNvPr>
                <p:cNvSpPr>
                  <a:spLocks noChangeArrowheads="1"/>
                </p:cNvSpPr>
                <p:nvPr/>
              </p:nvSpPr>
              <p:spPr bwMode="auto">
                <a:xfrm>
                  <a:off x="2315" y="8747"/>
                  <a:ext cx="3222" cy="3131"/>
                </a:xfrm>
                <a:prstGeom prst="cube">
                  <a:avLst>
                    <a:gd name="adj" fmla="val 12505"/>
                  </a:avLst>
                </a:prstGeom>
                <a:solidFill>
                  <a:schemeClr val="bg1">
                    <a:lumMod val="95000"/>
                    <a:lumOff val="0"/>
                  </a:schemeClr>
                </a:solidFill>
                <a:ln w="12700">
                  <a:solidFill>
                    <a:schemeClr val="accent1">
                      <a:lumMod val="100000"/>
                      <a:lumOff val="0"/>
                    </a:schemeClr>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144000" tIns="0" rIns="0" bIns="0" anchor="t"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協作平台</a:t>
                  </a:r>
                  <a:r>
                    <a:rPr lang="en-US" sz="1000" b="1">
                      <a:solidFill>
                        <a:srgbClr val="C0504D"/>
                      </a:solidFill>
                      <a:effectLst/>
                      <a:latin typeface="Georgia" panose="02040502050405020303" pitchFamily="18" charset="0"/>
                      <a:ea typeface="微軟正黑體" panose="020B0604030504040204" pitchFamily="34" charset="-120"/>
                      <a:cs typeface="Times New Roman" panose="02020603050405020304" pitchFamily="18" charset="0"/>
                    </a:rPr>
                    <a:t>Trello</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36" name="Group 45">
                  <a:extLst>
                    <a:ext uri="{FF2B5EF4-FFF2-40B4-BE49-F238E27FC236}">
                      <a16:creationId xmlns:a16="http://schemas.microsoft.com/office/drawing/2014/main" id="{BB82FC1B-0192-4A5C-A0FC-BDD049894233}"/>
                    </a:ext>
                  </a:extLst>
                </p:cNvPr>
                <p:cNvGrpSpPr>
                  <a:grpSpLocks/>
                </p:cNvGrpSpPr>
                <p:nvPr/>
              </p:nvGrpSpPr>
              <p:grpSpPr bwMode="auto">
                <a:xfrm>
                  <a:off x="2589" y="9676"/>
                  <a:ext cx="2303" cy="1885"/>
                  <a:chOff x="2889" y="9803"/>
                  <a:chExt cx="1720" cy="1408"/>
                </a:xfrm>
              </p:grpSpPr>
              <p:sp>
                <p:nvSpPr>
                  <p:cNvPr id="37" name="AutoShape 42">
                    <a:extLst>
                      <a:ext uri="{FF2B5EF4-FFF2-40B4-BE49-F238E27FC236}">
                        <a16:creationId xmlns:a16="http://schemas.microsoft.com/office/drawing/2014/main" id="{72A17FCE-FE66-4F27-9FBB-3217352DF8D9}"/>
                      </a:ext>
                    </a:extLst>
                  </p:cNvPr>
                  <p:cNvSpPr>
                    <a:spLocks noChangeArrowheads="1"/>
                  </p:cNvSpPr>
                  <p:nvPr/>
                </p:nvSpPr>
                <p:spPr bwMode="auto">
                  <a:xfrm>
                    <a:off x="2901" y="10863"/>
                    <a:ext cx="1708" cy="348"/>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資料結構定義</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38" name="AutoShape 26">
                    <a:extLst>
                      <a:ext uri="{FF2B5EF4-FFF2-40B4-BE49-F238E27FC236}">
                        <a16:creationId xmlns:a16="http://schemas.microsoft.com/office/drawing/2014/main" id="{CDE2AC02-8F17-4FB9-9105-0A522E88B2BD}"/>
                      </a:ext>
                    </a:extLst>
                  </p:cNvPr>
                  <p:cNvSpPr>
                    <a:spLocks noChangeArrowheads="1"/>
                  </p:cNvSpPr>
                  <p:nvPr/>
                </p:nvSpPr>
                <p:spPr bwMode="auto">
                  <a:xfrm>
                    <a:off x="2889" y="9803"/>
                    <a:ext cx="1708" cy="373"/>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系統功能概構</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39" name="AutoShape 39">
                    <a:extLst>
                      <a:ext uri="{FF2B5EF4-FFF2-40B4-BE49-F238E27FC236}">
                        <a16:creationId xmlns:a16="http://schemas.microsoft.com/office/drawing/2014/main" id="{E0329E0D-9319-400A-A3D0-BF09BD69E8DC}"/>
                      </a:ext>
                    </a:extLst>
                  </p:cNvPr>
                  <p:cNvSpPr>
                    <a:spLocks noChangeArrowheads="1"/>
                  </p:cNvSpPr>
                  <p:nvPr/>
                </p:nvSpPr>
                <p:spPr bwMode="auto">
                  <a:xfrm>
                    <a:off x="2901" y="10340"/>
                    <a:ext cx="1708" cy="367"/>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dirty="0">
                        <a:effectLst/>
                        <a:latin typeface="Georgia" panose="02040502050405020303" pitchFamily="18" charset="0"/>
                        <a:ea typeface="微軟正黑體" panose="020B0604030504040204" pitchFamily="34" charset="-120"/>
                        <a:cs typeface="Times New Roman" panose="02020603050405020304" pitchFamily="18" charset="0"/>
                      </a:rPr>
                      <a:t>任務切割分配</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grpSp>
          <p:cxnSp>
            <p:nvCxnSpPr>
              <p:cNvPr id="26" name="AutoShape 47">
                <a:extLst>
                  <a:ext uri="{FF2B5EF4-FFF2-40B4-BE49-F238E27FC236}">
                    <a16:creationId xmlns:a16="http://schemas.microsoft.com/office/drawing/2014/main" id="{29A6D171-B530-4142-8C55-2A196877BD9D}"/>
                  </a:ext>
                </a:extLst>
              </p:cNvPr>
              <p:cNvCxnSpPr>
                <a:cxnSpLocks noChangeShapeType="1"/>
                <a:stCxn id="24" idx="2"/>
                <a:endCxn id="35" idx="1"/>
              </p:cNvCxnSpPr>
              <p:nvPr/>
            </p:nvCxnSpPr>
            <p:spPr bwMode="auto">
              <a:xfrm>
                <a:off x="1675002" y="3127521"/>
                <a:ext cx="2182" cy="67530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7" name="Text Box 51">
                <a:extLst>
                  <a:ext uri="{FF2B5EF4-FFF2-40B4-BE49-F238E27FC236}">
                    <a16:creationId xmlns:a16="http://schemas.microsoft.com/office/drawing/2014/main" id="{0BAC9654-0AE8-4781-B649-5B95EB79C6F2}"/>
                  </a:ext>
                </a:extLst>
              </p:cNvPr>
              <p:cNvSpPr txBox="1">
                <a:spLocks noChangeArrowheads="1"/>
              </p:cNvSpPr>
              <p:nvPr/>
            </p:nvSpPr>
            <p:spPr bwMode="auto">
              <a:xfrm>
                <a:off x="1943100" y="3217711"/>
                <a:ext cx="2261870" cy="403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spAutoFit/>
              </a:bodyPr>
              <a:lstStyle/>
              <a:p>
                <a:pPr marL="304800" indent="127000" algn="dist">
                  <a:spcBef>
                    <a:spcPts val="250"/>
                  </a:spcBef>
                  <a:spcAft>
                    <a:spcPts val="1200"/>
                  </a:spcAft>
                </a:pPr>
                <a:r>
                  <a:rPr lang="zh-TW" sz="1000">
                    <a:solidFill>
                      <a:srgbClr val="00B050"/>
                    </a:solidFill>
                    <a:effectLst/>
                    <a:latin typeface="Georgia" panose="02040502050405020303" pitchFamily="18" charset="0"/>
                    <a:ea typeface="微軟正黑體" panose="020B0604030504040204" pitchFamily="34" charset="-120"/>
                    <a:cs typeface="Times New Roman" panose="02020603050405020304" pitchFamily="18" charset="0"/>
                  </a:rPr>
                  <a:t>解決方案</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28" name="Group 55">
                <a:extLst>
                  <a:ext uri="{FF2B5EF4-FFF2-40B4-BE49-F238E27FC236}">
                    <a16:creationId xmlns:a16="http://schemas.microsoft.com/office/drawing/2014/main" id="{49526D2D-CD7D-4F92-97AA-95CBCE79DD42}"/>
                  </a:ext>
                </a:extLst>
              </p:cNvPr>
              <p:cNvGrpSpPr>
                <a:grpSpLocks/>
              </p:cNvGrpSpPr>
              <p:nvPr/>
            </p:nvGrpSpPr>
            <p:grpSpPr bwMode="auto">
              <a:xfrm>
                <a:off x="3470275" y="3554200"/>
                <a:ext cx="2063750" cy="1988185"/>
                <a:chOff x="6269" y="8747"/>
                <a:chExt cx="3250" cy="3131"/>
              </a:xfrm>
            </p:grpSpPr>
            <p:sp>
              <p:nvSpPr>
                <p:cNvPr id="30" name="AutoShape 44">
                  <a:extLst>
                    <a:ext uri="{FF2B5EF4-FFF2-40B4-BE49-F238E27FC236}">
                      <a16:creationId xmlns:a16="http://schemas.microsoft.com/office/drawing/2014/main" id="{2E240345-3AE5-4206-8755-821A5A027586}"/>
                    </a:ext>
                  </a:extLst>
                </p:cNvPr>
                <p:cNvSpPr>
                  <a:spLocks noChangeArrowheads="1"/>
                </p:cNvSpPr>
                <p:nvPr/>
              </p:nvSpPr>
              <p:spPr bwMode="auto">
                <a:xfrm>
                  <a:off x="6269" y="8747"/>
                  <a:ext cx="3250" cy="3131"/>
                </a:xfrm>
                <a:prstGeom prst="cube">
                  <a:avLst>
                    <a:gd name="adj" fmla="val 12505"/>
                  </a:avLst>
                </a:prstGeom>
                <a:solidFill>
                  <a:schemeClr val="bg1">
                    <a:lumMod val="95000"/>
                    <a:lumOff val="0"/>
                  </a:schemeClr>
                </a:solidFill>
                <a:ln w="12700">
                  <a:solidFill>
                    <a:schemeClr val="accent1">
                      <a:lumMod val="100000"/>
                      <a:lumOff val="0"/>
                    </a:schemeClr>
                  </a:solidFill>
                  <a:prstDash val="dash"/>
                  <a:miter lim="800000"/>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144000" tIns="0" rIns="0" bIns="0" anchor="t"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協作平台</a:t>
                  </a:r>
                  <a:r>
                    <a:rPr lang="en-US" sz="1000" b="1">
                      <a:solidFill>
                        <a:srgbClr val="C0504D"/>
                      </a:solidFill>
                      <a:effectLst/>
                      <a:latin typeface="Georgia" panose="02040502050405020303" pitchFamily="18" charset="0"/>
                      <a:ea typeface="微軟正黑體" panose="020B0604030504040204" pitchFamily="34" charset="-120"/>
                      <a:cs typeface="Times New Roman" panose="02020603050405020304" pitchFamily="18" charset="0"/>
                    </a:rPr>
                    <a:t>GitHub</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grpSp>
              <p:nvGrpSpPr>
                <p:cNvPr id="31" name="Group 54">
                  <a:extLst>
                    <a:ext uri="{FF2B5EF4-FFF2-40B4-BE49-F238E27FC236}">
                      <a16:creationId xmlns:a16="http://schemas.microsoft.com/office/drawing/2014/main" id="{BAD78D9D-26D6-4BF6-9AC5-653A98261E40}"/>
                    </a:ext>
                  </a:extLst>
                </p:cNvPr>
                <p:cNvGrpSpPr>
                  <a:grpSpLocks/>
                </p:cNvGrpSpPr>
                <p:nvPr/>
              </p:nvGrpSpPr>
              <p:grpSpPr bwMode="auto">
                <a:xfrm>
                  <a:off x="6559" y="9694"/>
                  <a:ext cx="2284" cy="1967"/>
                  <a:chOff x="7069" y="9694"/>
                  <a:chExt cx="2284" cy="1967"/>
                </a:xfrm>
              </p:grpSpPr>
              <p:sp>
                <p:nvSpPr>
                  <p:cNvPr id="32" name="AutoShape 28">
                    <a:extLst>
                      <a:ext uri="{FF2B5EF4-FFF2-40B4-BE49-F238E27FC236}">
                        <a16:creationId xmlns:a16="http://schemas.microsoft.com/office/drawing/2014/main" id="{BF49381D-364C-40F2-8CA6-8B15258580D2}"/>
                      </a:ext>
                    </a:extLst>
                  </p:cNvPr>
                  <p:cNvSpPr>
                    <a:spLocks noChangeArrowheads="1"/>
                  </p:cNvSpPr>
                  <p:nvPr/>
                </p:nvSpPr>
                <p:spPr bwMode="auto">
                  <a:xfrm>
                    <a:off x="7069" y="9694"/>
                    <a:ext cx="2284" cy="498"/>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系統架構建立</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33" name="AutoShape 46">
                    <a:extLst>
                      <a:ext uri="{FF2B5EF4-FFF2-40B4-BE49-F238E27FC236}">
                        <a16:creationId xmlns:a16="http://schemas.microsoft.com/office/drawing/2014/main" id="{99BF1605-6ADE-47C7-BA7F-6FFC9643E8DF}"/>
                      </a:ext>
                    </a:extLst>
                  </p:cNvPr>
                  <p:cNvSpPr>
                    <a:spLocks noChangeArrowheads="1"/>
                  </p:cNvSpPr>
                  <p:nvPr/>
                </p:nvSpPr>
                <p:spPr bwMode="auto">
                  <a:xfrm>
                    <a:off x="7069" y="10414"/>
                    <a:ext cx="2283" cy="490"/>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創建各分支版本庫</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sp>
                <p:nvSpPr>
                  <p:cNvPr id="34" name="AutoShape 52">
                    <a:extLst>
                      <a:ext uri="{FF2B5EF4-FFF2-40B4-BE49-F238E27FC236}">
                        <a16:creationId xmlns:a16="http://schemas.microsoft.com/office/drawing/2014/main" id="{C45CC260-720E-43CD-BDAE-61195CD161E1}"/>
                      </a:ext>
                    </a:extLst>
                  </p:cNvPr>
                  <p:cNvSpPr>
                    <a:spLocks noChangeArrowheads="1"/>
                  </p:cNvSpPr>
                  <p:nvPr/>
                </p:nvSpPr>
                <p:spPr bwMode="auto">
                  <a:xfrm>
                    <a:off x="7070" y="11132"/>
                    <a:ext cx="2283" cy="529"/>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dirty="0">
                        <a:effectLst/>
                        <a:latin typeface="Georgia" panose="02040502050405020303" pitchFamily="18" charset="0"/>
                        <a:ea typeface="微軟正黑體" panose="020B0604030504040204" pitchFamily="34" charset="-120"/>
                        <a:cs typeface="Times New Roman" panose="02020603050405020304" pitchFamily="18" charset="0"/>
                      </a:rPr>
                      <a:t>依分配任務實作</a:t>
                    </a:r>
                    <a:endParaRPr lang="zh-TW" sz="12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grpSp>
          </p:grpSp>
          <p:cxnSp>
            <p:nvCxnSpPr>
              <p:cNvPr id="29" name="AutoShape 48">
                <a:extLst>
                  <a:ext uri="{FF2B5EF4-FFF2-40B4-BE49-F238E27FC236}">
                    <a16:creationId xmlns:a16="http://schemas.microsoft.com/office/drawing/2014/main" id="{9E31C43E-A420-47C3-819C-16600594A88F}"/>
                  </a:ext>
                </a:extLst>
              </p:cNvPr>
              <p:cNvCxnSpPr>
                <a:cxnSpLocks noChangeShapeType="1"/>
                <a:stCxn id="23" idx="2"/>
                <a:endCxn id="30" idx="1"/>
              </p:cNvCxnSpPr>
              <p:nvPr/>
            </p:nvCxnSpPr>
            <p:spPr bwMode="auto">
              <a:xfrm flipH="1">
                <a:off x="4377839" y="3127521"/>
                <a:ext cx="1838" cy="67530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cxnSp>
          <p:nvCxnSpPr>
            <p:cNvPr id="16" name="直線單箭頭接點 15">
              <a:extLst>
                <a:ext uri="{FF2B5EF4-FFF2-40B4-BE49-F238E27FC236}">
                  <a16:creationId xmlns:a16="http://schemas.microsoft.com/office/drawing/2014/main" id="{A4865068-D9A5-4129-ACD0-331B8729B3B8}"/>
                </a:ext>
              </a:extLst>
            </p:cNvPr>
            <p:cNvCxnSpPr>
              <a:stCxn id="35" idx="3"/>
              <a:endCxn id="14" idx="1"/>
            </p:cNvCxnSpPr>
            <p:nvPr/>
          </p:nvCxnSpPr>
          <p:spPr>
            <a:xfrm>
              <a:off x="1097306" y="4833585"/>
              <a:ext cx="581530" cy="407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87614557-C76A-43BB-BD7E-DC44C16E67D9}"/>
                </a:ext>
              </a:extLst>
            </p:cNvPr>
            <p:cNvCxnSpPr>
              <a:stCxn id="30" idx="3"/>
              <a:endCxn id="14" idx="3"/>
            </p:cNvCxnSpPr>
            <p:nvPr/>
          </p:nvCxnSpPr>
          <p:spPr>
            <a:xfrm flipH="1">
              <a:off x="3159490" y="4833585"/>
              <a:ext cx="638471" cy="407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7BEDC5BB-0172-495E-BDBF-11599BDA977E}"/>
                </a:ext>
              </a:extLst>
            </p:cNvPr>
            <p:cNvCxnSpPr>
              <a:stCxn id="14" idx="2"/>
              <a:endCxn id="19" idx="0"/>
            </p:cNvCxnSpPr>
            <p:nvPr/>
          </p:nvCxnSpPr>
          <p:spPr>
            <a:xfrm>
              <a:off x="2419163" y="5377219"/>
              <a:ext cx="2365" cy="2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AutoShape 53">
              <a:extLst>
                <a:ext uri="{FF2B5EF4-FFF2-40B4-BE49-F238E27FC236}">
                  <a16:creationId xmlns:a16="http://schemas.microsoft.com/office/drawing/2014/main" id="{26C08697-8936-43F9-9468-71DD8B1E4D9B}"/>
                </a:ext>
              </a:extLst>
            </p:cNvPr>
            <p:cNvSpPr>
              <a:spLocks noChangeArrowheads="1"/>
            </p:cNvSpPr>
            <p:nvPr/>
          </p:nvSpPr>
          <p:spPr bwMode="auto">
            <a:xfrm>
              <a:off x="1693028" y="5599929"/>
              <a:ext cx="1457000" cy="275432"/>
            </a:xfrm>
            <a:prstGeom prst="roundRect">
              <a:avLst>
                <a:gd name="adj" fmla="val 16667"/>
              </a:avLst>
            </a:prstGeom>
            <a:gradFill rotWithShape="0">
              <a:gsLst>
                <a:gs pos="0">
                  <a:schemeClr val="lt1">
                    <a:lumMod val="100000"/>
                    <a:lumOff val="0"/>
                  </a:schemeClr>
                </a:gs>
                <a:gs pos="100000">
                  <a:schemeClr val="accent5">
                    <a:lumMod val="40000"/>
                    <a:lumOff val="60000"/>
                  </a:schemeClr>
                </a:gs>
              </a:gsLst>
              <a:lin ang="5400000" scaled="1"/>
            </a:gradFill>
            <a:ln w="12700">
              <a:solidFill>
                <a:schemeClr val="accent5">
                  <a:lumMod val="60000"/>
                  <a:lumOff val="40000"/>
                </a:schemeClr>
              </a:solidFill>
              <a:round/>
              <a:headEnd/>
              <a:tailEnd/>
            </a:ln>
            <a:effectLst>
              <a:outerShdw dist="28398" dir="3806097" algn="ctr" rotWithShape="0">
                <a:schemeClr val="accent5">
                  <a:lumMod val="50000"/>
                  <a:lumOff val="0"/>
                  <a:alpha val="50000"/>
                </a:schemeClr>
              </a:outerShdw>
            </a:effectLst>
          </p:spPr>
          <p:txBody>
            <a:bodyPr rot="0" vert="horz" wrap="square" lIns="0" tIns="0" rIns="0" bIns="0" anchor="ctr" anchorCtr="0" upright="1">
              <a:noAutofit/>
            </a:bodyPr>
            <a:lstStyle/>
            <a:p>
              <a:pPr indent="127000" algn="ctr">
                <a:spcBef>
                  <a:spcPts val="250"/>
                </a:spcBef>
                <a:spcAft>
                  <a:spcPts val="1200"/>
                </a:spcAft>
              </a:pPr>
              <a:r>
                <a:rPr lang="zh-TW" sz="1000">
                  <a:effectLst/>
                  <a:latin typeface="Georgia" panose="02040502050405020303" pitchFamily="18" charset="0"/>
                  <a:ea typeface="微軟正黑體" panose="020B0604030504040204" pitchFamily="34" charset="-120"/>
                  <a:cs typeface="Times New Roman" panose="02020603050405020304" pitchFamily="18" charset="0"/>
                </a:rPr>
                <a:t>部屬雲端</a:t>
              </a:r>
              <a:endParaRPr lang="zh-TW" sz="1200">
                <a:effectLst/>
                <a:latin typeface="Georgia" panose="02040502050405020303" pitchFamily="18" charset="0"/>
                <a:ea typeface="微軟正黑體" panose="020B0604030504040204" pitchFamily="34" charset="-120"/>
                <a:cs typeface="Times New Roman" panose="02020603050405020304" pitchFamily="18" charset="0"/>
              </a:endParaRPr>
            </a:p>
          </p:txBody>
        </p:sp>
        <p:cxnSp>
          <p:nvCxnSpPr>
            <p:cNvPr id="20" name="直線單箭頭接點 19">
              <a:extLst>
                <a:ext uri="{FF2B5EF4-FFF2-40B4-BE49-F238E27FC236}">
                  <a16:creationId xmlns:a16="http://schemas.microsoft.com/office/drawing/2014/main" id="{C7A9837B-6508-42EE-A0C7-7900A021898D}"/>
                </a:ext>
              </a:extLst>
            </p:cNvPr>
            <p:cNvCxnSpPr>
              <a:stCxn id="19" idx="2"/>
              <a:endCxn id="22" idx="0"/>
            </p:cNvCxnSpPr>
            <p:nvPr/>
          </p:nvCxnSpPr>
          <p:spPr>
            <a:xfrm>
              <a:off x="2421528" y="5875361"/>
              <a:ext cx="4362" cy="231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流程圖: 結束點 20">
              <a:extLst>
                <a:ext uri="{FF2B5EF4-FFF2-40B4-BE49-F238E27FC236}">
                  <a16:creationId xmlns:a16="http://schemas.microsoft.com/office/drawing/2014/main" id="{BB3E92EC-EA2B-4C4F-97AF-91F695A3C302}"/>
                </a:ext>
              </a:extLst>
            </p:cNvPr>
            <p:cNvSpPr/>
            <p:nvPr/>
          </p:nvSpPr>
          <p:spPr>
            <a:xfrm>
              <a:off x="2081284" y="59855"/>
              <a:ext cx="750628" cy="322282"/>
            </a:xfrm>
            <a:prstGeom prst="flowChartTerminator">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indent="127000" algn="ctr">
                <a:spcBef>
                  <a:spcPts val="250"/>
                </a:spcBef>
                <a:spcAft>
                  <a:spcPts val="1200"/>
                </a:spcAft>
              </a:pPr>
              <a:r>
                <a:rPr lang="zh-TW" sz="1000">
                  <a:effectLst/>
                  <a:cs typeface="Times New Roman" panose="02020603050405020304" pitchFamily="18" charset="0"/>
                </a:rPr>
                <a:t>開始</a:t>
              </a:r>
              <a:endParaRPr lang="zh-TW" sz="1200">
                <a:effectLst/>
                <a:cs typeface="Times New Roman" panose="02020603050405020304" pitchFamily="18" charset="0"/>
              </a:endParaRPr>
            </a:p>
          </p:txBody>
        </p:sp>
        <p:sp>
          <p:nvSpPr>
            <p:cNvPr id="22" name="流程圖: 結束點 21">
              <a:extLst>
                <a:ext uri="{FF2B5EF4-FFF2-40B4-BE49-F238E27FC236}">
                  <a16:creationId xmlns:a16="http://schemas.microsoft.com/office/drawing/2014/main" id="{B2CCE4B4-BB29-4C0A-A04E-189AA5CE550D}"/>
                </a:ext>
              </a:extLst>
            </p:cNvPr>
            <p:cNvSpPr/>
            <p:nvPr/>
          </p:nvSpPr>
          <p:spPr>
            <a:xfrm>
              <a:off x="2094932" y="6106409"/>
              <a:ext cx="661916" cy="324175"/>
            </a:xfrm>
            <a:prstGeom prst="flowChartTerminator">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0" tIns="0" rIns="0" bIns="0" numCol="1" spcCol="0" rtlCol="0" fromWordArt="0" anchor="ctr" anchorCtr="0" forceAA="0" compatLnSpc="1">
              <a:prstTxWarp prst="textNoShape">
                <a:avLst/>
              </a:prstTxWarp>
              <a:spAutoFit/>
            </a:bodyPr>
            <a:lstStyle/>
            <a:p>
              <a:pPr indent="127000" algn="ctr">
                <a:spcBef>
                  <a:spcPts val="250"/>
                </a:spcBef>
                <a:spcAft>
                  <a:spcPts val="0"/>
                </a:spcAft>
              </a:pPr>
              <a:r>
                <a:rPr lang="zh-TW" sz="1000" dirty="0">
                  <a:effectLst/>
                  <a:latin typeface="Times New Roman" panose="02020603050405020304" pitchFamily="18" charset="0"/>
                  <a:cs typeface="Times New Roman" panose="02020603050405020304" pitchFamily="18" charset="0"/>
                </a:rPr>
                <a:t>完成</a:t>
              </a:r>
              <a:endParaRPr lang="zh-TW" sz="1200" dirty="0">
                <a:effectLst/>
                <a:cs typeface="Times New Roman" panose="02020603050405020304" pitchFamily="18" charset="0"/>
              </a:endParaRPr>
            </a:p>
          </p:txBody>
        </p:sp>
      </p:grpSp>
    </p:spTree>
    <p:extLst>
      <p:ext uri="{BB962C8B-B14F-4D97-AF65-F5344CB8AC3E}">
        <p14:creationId xmlns:p14="http://schemas.microsoft.com/office/powerpoint/2010/main" val="395745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5212C-BE03-4BB6-890E-F1766AB2A565}"/>
              </a:ext>
            </a:extLst>
          </p:cNvPr>
          <p:cNvSpPr>
            <a:spLocks noGrp="1"/>
          </p:cNvSpPr>
          <p:nvPr>
            <p:ph type="title"/>
          </p:nvPr>
        </p:nvSpPr>
        <p:spPr>
          <a:xfrm>
            <a:off x="1317180" y="613719"/>
            <a:ext cx="9366325" cy="1143000"/>
          </a:xfrm>
        </p:spPr>
        <p:txBody>
          <a:bodyPr/>
          <a:lstStyle/>
          <a:p>
            <a:r>
              <a:rPr lang="en-US" altLang="zh-TW" dirty="0"/>
              <a:t>6</a:t>
            </a:r>
            <a:r>
              <a:rPr lang="zh-TW" altLang="en-US" dirty="0"/>
              <a:t>、</a:t>
            </a:r>
            <a:r>
              <a:rPr lang="zh-TW" altLang="en-US" spc="600" dirty="0"/>
              <a:t>爬蟲實作</a:t>
            </a:r>
          </a:p>
        </p:txBody>
      </p:sp>
      <p:sp>
        <p:nvSpPr>
          <p:cNvPr id="3" name="內容版面配置區 2">
            <a:extLst>
              <a:ext uri="{FF2B5EF4-FFF2-40B4-BE49-F238E27FC236}">
                <a16:creationId xmlns:a16="http://schemas.microsoft.com/office/drawing/2014/main" id="{3C2B57BD-5A71-4360-950D-7E33D0FCE4B0}"/>
              </a:ext>
            </a:extLst>
          </p:cNvPr>
          <p:cNvSpPr>
            <a:spLocks noGrp="1"/>
          </p:cNvSpPr>
          <p:nvPr>
            <p:ph idx="1"/>
          </p:nvPr>
        </p:nvSpPr>
        <p:spPr>
          <a:xfrm>
            <a:off x="1209603" y="1969425"/>
            <a:ext cx="9581477" cy="3920629"/>
          </a:xfrm>
        </p:spPr>
        <p:txBody>
          <a:bodyPr>
            <a:normAutofit/>
          </a:bodyPr>
          <a:lstStyle/>
          <a:p>
            <a:pPr indent="0" algn="just">
              <a:lnSpc>
                <a:spcPct val="150000"/>
              </a:lnSpc>
              <a:spcBef>
                <a:spcPts val="600"/>
              </a:spcBef>
              <a:spcAft>
                <a:spcPts val="1200"/>
              </a:spcAft>
              <a:buNone/>
            </a:pP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使主系統能提供更便利、更容易的使用者體驗，我們預期在資料庫的資訊預先載入網路上某知名網站的資訊，建立一定數量的商家資訊，以保證商家資料庫基本的資料量，同時規劃定期執行爬蟲程式，以獲取最新的店家資訊，提供使用者更加便利、美好的使用體驗。</a:t>
            </a:r>
          </a:p>
          <a:p>
            <a:pPr indent="0" algn="just">
              <a:lnSpc>
                <a:spcPct val="150000"/>
              </a:lnSpc>
              <a:spcBef>
                <a:spcPts val="600"/>
              </a:spcBef>
              <a:spcAft>
                <a:spcPts val="1200"/>
              </a:spcAft>
              <a:buNone/>
            </a:pPr>
            <a:r>
              <a:rPr lang="en-US" altLang="zh-TW" sz="1800" dirty="0">
                <a:latin typeface="Georgia" panose="02040502050405020303" pitchFamily="18" charset="0"/>
                <a:ea typeface="微軟正黑體" panose="020B0604030504040204" pitchFamily="34" charset="-120"/>
                <a:cs typeface="Times New Roman" panose="02020603050405020304" pitchFamily="18" charset="0"/>
              </a:rPr>
              <a:t>	</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為實現此一目的，我們以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Python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撰寫爬蟲程式，爬取知名訂便當團購網</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DinBenDon</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的商家資訊，該網頁的商家資訊大部分由該網站使用者自行維護，每月都有為菜單品項或店家資訊進行更新。爬取後的資料經處理與結構化後，寫入系統資料庫</a:t>
            </a:r>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CrazyGo</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 Database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中的</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store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product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資料表。</a:t>
            </a:r>
          </a:p>
          <a:p>
            <a:endParaRPr lang="zh-TW" altLang="en-US" dirty="0"/>
          </a:p>
        </p:txBody>
      </p:sp>
    </p:spTree>
    <p:extLst>
      <p:ext uri="{BB962C8B-B14F-4D97-AF65-F5344CB8AC3E}">
        <p14:creationId xmlns:p14="http://schemas.microsoft.com/office/powerpoint/2010/main" val="291400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4B2D17D-FDE1-41FA-AE28-6E943A2737A3}"/>
              </a:ext>
            </a:extLst>
          </p:cNvPr>
          <p:cNvSpPr>
            <a:spLocks noGrp="1"/>
          </p:cNvSpPr>
          <p:nvPr>
            <p:ph idx="1"/>
          </p:nvPr>
        </p:nvSpPr>
        <p:spPr>
          <a:xfrm>
            <a:off x="1132822" y="1071501"/>
            <a:ext cx="9390977" cy="3508977"/>
          </a:xfrm>
        </p:spPr>
        <p:txBody>
          <a:bodyPr/>
          <a:lstStyle/>
          <a:p>
            <a:r>
              <a:rPr lang="zh-TW" altLang="zh-TW" sz="2400" dirty="0">
                <a:effectLst/>
                <a:latin typeface="Georgia" panose="02040502050405020303" pitchFamily="18" charset="0"/>
                <a:ea typeface="微軟正黑體" panose="020B0604030504040204" pitchFamily="34" charset="-120"/>
                <a:cs typeface="Times New Roman" panose="02020603050405020304" pitchFamily="18" charset="0"/>
              </a:rPr>
              <a:t>為了維護資料的正確性，需要對爬蟲程式進行排程管理，使其能定時抓取我們所需的資訊，進而使資料保持在較新的狀態。</a:t>
            </a:r>
            <a:endParaRPr lang="zh-TW" altLang="en-US" dirty="0"/>
          </a:p>
        </p:txBody>
      </p:sp>
      <p:sp>
        <p:nvSpPr>
          <p:cNvPr id="4" name="文字方塊 3">
            <a:extLst>
              <a:ext uri="{FF2B5EF4-FFF2-40B4-BE49-F238E27FC236}">
                <a16:creationId xmlns:a16="http://schemas.microsoft.com/office/drawing/2014/main" id="{25F93746-5FF3-4E58-A329-B55AD065DABE}"/>
              </a:ext>
            </a:extLst>
          </p:cNvPr>
          <p:cNvSpPr txBox="1"/>
          <p:nvPr/>
        </p:nvSpPr>
        <p:spPr>
          <a:xfrm>
            <a:off x="1565190" y="2188208"/>
            <a:ext cx="3501080" cy="1754326"/>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nchor="ctr" anchorCtr="1">
            <a:spAutoFit/>
          </a:bodyPr>
          <a:lstStyle/>
          <a:p>
            <a:pPr algn="just"/>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我們需要</a:t>
            </a:r>
            <a:r>
              <a:rPr lang="en-US" altLang="zh-TW" dirty="0">
                <a:effectLst/>
                <a:latin typeface="Georgia" panose="02040502050405020303" pitchFamily="18" charset="0"/>
                <a:ea typeface="微軟正黑體" panose="020B0604030504040204" pitchFamily="34" charset="-120"/>
                <a:cs typeface="Times New Roman" panose="02020603050405020304" pitchFamily="18" charset="0"/>
              </a:rPr>
              <a:t>import</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的套件除了用於擷取網頁元件資料的</a:t>
            </a:r>
            <a:r>
              <a:rPr lang="en-US" altLang="zh-TW" dirty="0">
                <a:effectLst/>
                <a:latin typeface="Georgia" panose="02040502050405020303" pitchFamily="18" charset="0"/>
                <a:ea typeface="微軟正黑體" panose="020B0604030504040204" pitchFamily="34" charset="-120"/>
                <a:cs typeface="Times New Roman" panose="02020603050405020304" pitchFamily="18" charset="0"/>
              </a:rPr>
              <a:t>selenium</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dirty="0">
                <a:effectLst/>
                <a:latin typeface="Georgia" panose="02040502050405020303" pitchFamily="18" charset="0"/>
                <a:ea typeface="微軟正黑體" panose="020B0604030504040204" pitchFamily="34" charset="-120"/>
                <a:cs typeface="Times New Roman" panose="02020603050405020304" pitchFamily="18" charset="0"/>
              </a:rPr>
              <a:t>requests</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和</a:t>
            </a:r>
            <a:r>
              <a:rPr lang="en-US" altLang="zh-TW" dirty="0" err="1">
                <a:effectLst/>
                <a:latin typeface="Georgia" panose="02040502050405020303" pitchFamily="18" charset="0"/>
                <a:ea typeface="微軟正黑體" panose="020B0604030504040204" pitchFamily="34" charset="-120"/>
                <a:cs typeface="Times New Roman" panose="02020603050405020304" pitchFamily="18" charset="0"/>
              </a:rPr>
              <a:t>BeautifulSoup</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等等必要的爬蟲套件外，還有需要特別一提的是</a:t>
            </a:r>
            <a:r>
              <a:rPr lang="en-US" altLang="zh-TW" dirty="0" err="1">
                <a:effectLst/>
                <a:latin typeface="Georgia" panose="02040502050405020303" pitchFamily="18" charset="0"/>
                <a:ea typeface="微軟正黑體" panose="020B0604030504040204" pitchFamily="34" charset="-120"/>
                <a:cs typeface="Times New Roman" panose="02020603050405020304" pitchFamily="18" charset="0"/>
              </a:rPr>
              <a:t>apscheduler</a:t>
            </a:r>
            <a:r>
              <a:rPr lang="zh-TW" altLang="zh-TW" dirty="0">
                <a:effectLst/>
                <a:latin typeface="Georgia" panose="02040502050405020303" pitchFamily="18" charset="0"/>
                <a:ea typeface="微軟正黑體" panose="020B0604030504040204" pitchFamily="34" charset="-120"/>
                <a:cs typeface="Times New Roman" panose="02020603050405020304" pitchFamily="18" charset="0"/>
              </a:rPr>
              <a:t>的</a:t>
            </a:r>
            <a:r>
              <a:rPr lang="en-US" altLang="zh-TW" dirty="0" err="1">
                <a:effectLst/>
                <a:latin typeface="Georgia" panose="02040502050405020303" pitchFamily="18" charset="0"/>
                <a:ea typeface="微軟正黑體" panose="020B0604030504040204" pitchFamily="34" charset="-120"/>
                <a:cs typeface="Times New Roman" panose="02020603050405020304" pitchFamily="18" charset="0"/>
              </a:rPr>
              <a:t>BlockingSchedular</a:t>
            </a:r>
            <a:r>
              <a:rPr lang="en-US" altLang="zh-TW" dirty="0">
                <a:effectLst/>
                <a:latin typeface="Georgia" panose="02040502050405020303" pitchFamily="18" charset="0"/>
                <a:ea typeface="微軟正黑體" panose="020B0604030504040204" pitchFamily="34" charset="-120"/>
                <a:cs typeface="Times New Roman" panose="02020603050405020304" pitchFamily="18" charset="0"/>
              </a:rPr>
              <a:t> module</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pic>
        <p:nvPicPr>
          <p:cNvPr id="7" name="圖片 6">
            <a:extLst>
              <a:ext uri="{FF2B5EF4-FFF2-40B4-BE49-F238E27FC236}">
                <a16:creationId xmlns:a16="http://schemas.microsoft.com/office/drawing/2014/main" id="{CF1F973A-26C7-463A-9804-CF751EE993BB}"/>
              </a:ext>
            </a:extLst>
          </p:cNvPr>
          <p:cNvPicPr/>
          <p:nvPr/>
        </p:nvPicPr>
        <p:blipFill>
          <a:blip r:embed="rId2">
            <a:extLst>
              <a:ext uri="{28A0092B-C50C-407E-A947-70E740481C1C}">
                <a14:useLocalDpi xmlns:a14="http://schemas.microsoft.com/office/drawing/2010/main" val="0"/>
              </a:ext>
            </a:extLst>
          </a:blip>
          <a:stretch>
            <a:fillRect/>
          </a:stretch>
        </p:blipFill>
        <p:spPr>
          <a:xfrm>
            <a:off x="5722092" y="2324862"/>
            <a:ext cx="3582587" cy="1481017"/>
          </a:xfrm>
          <a:prstGeom prst="rect">
            <a:avLst/>
          </a:prstGeom>
        </p:spPr>
      </p:pic>
      <p:sp>
        <p:nvSpPr>
          <p:cNvPr id="8" name="文字方塊 7">
            <a:extLst>
              <a:ext uri="{FF2B5EF4-FFF2-40B4-BE49-F238E27FC236}">
                <a16:creationId xmlns:a16="http://schemas.microsoft.com/office/drawing/2014/main" id="{FA916C12-793B-4533-A9C0-AA24B9458783}"/>
              </a:ext>
            </a:extLst>
          </p:cNvPr>
          <p:cNvSpPr txBox="1"/>
          <p:nvPr/>
        </p:nvSpPr>
        <p:spPr>
          <a:xfrm>
            <a:off x="1565190" y="4148810"/>
            <a:ext cx="4255757" cy="230832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nchor="ctr" anchorCtr="1">
            <a:spAutoFit/>
          </a:bodyPr>
          <a:lstStyle/>
          <a:p>
            <a:pPr algn="just"/>
            <a:r>
              <a:rPr lang="en-US" altLang="zh-TW" sz="1800" dirty="0" err="1">
                <a:effectLst/>
                <a:latin typeface="Georgia" panose="02040502050405020303" pitchFamily="18" charset="0"/>
                <a:ea typeface="微軟正黑體" panose="020B0604030504040204" pitchFamily="34" charset="-120"/>
                <a:cs typeface="Times New Roman" panose="02020603050405020304" pitchFamily="18" charset="0"/>
              </a:rPr>
              <a:t>APScheduler</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是基於</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Quartz</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的一個</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python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定時任務框架，實現了</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Quartz</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的所有功能，使用起來十分方便。提供了基於日期、固定時間間隔以及</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crontab</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型別的任務，並且可以持久化任務。它幫助實現定時擷取資料的排程機制，以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main() function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作為其定期排程執行的程序</a:t>
            </a:r>
            <a:endParaRPr lang="zh-TW" altLang="en-US" dirty="0"/>
          </a:p>
        </p:txBody>
      </p:sp>
      <p:pic>
        <p:nvPicPr>
          <p:cNvPr id="11" name="圖片 10">
            <a:extLst>
              <a:ext uri="{FF2B5EF4-FFF2-40B4-BE49-F238E27FC236}">
                <a16:creationId xmlns:a16="http://schemas.microsoft.com/office/drawing/2014/main" id="{438332BF-3A8A-402B-A8E4-A99BFD1C6FA1}"/>
              </a:ext>
            </a:extLst>
          </p:cNvPr>
          <p:cNvPicPr/>
          <p:nvPr/>
        </p:nvPicPr>
        <p:blipFill>
          <a:blip r:embed="rId3">
            <a:extLst>
              <a:ext uri="{28A0092B-C50C-407E-A947-70E740481C1C}">
                <a14:useLocalDpi xmlns:a14="http://schemas.microsoft.com/office/drawing/2010/main" val="0"/>
              </a:ext>
            </a:extLst>
          </a:blip>
          <a:stretch>
            <a:fillRect/>
          </a:stretch>
        </p:blipFill>
        <p:spPr>
          <a:xfrm>
            <a:off x="6253315" y="5110224"/>
            <a:ext cx="4972685" cy="676275"/>
          </a:xfrm>
          <a:prstGeom prst="rect">
            <a:avLst/>
          </a:prstGeom>
        </p:spPr>
      </p:pic>
      <p:sp>
        <p:nvSpPr>
          <p:cNvPr id="12" name="箭號: 向右 11">
            <a:extLst>
              <a:ext uri="{FF2B5EF4-FFF2-40B4-BE49-F238E27FC236}">
                <a16:creationId xmlns:a16="http://schemas.microsoft.com/office/drawing/2014/main" id="{7B508774-3634-4FF5-B04F-A3B49D97610B}"/>
              </a:ext>
            </a:extLst>
          </p:cNvPr>
          <p:cNvSpPr/>
          <p:nvPr/>
        </p:nvSpPr>
        <p:spPr>
          <a:xfrm>
            <a:off x="5073633" y="2825989"/>
            <a:ext cx="754677" cy="708454"/>
          </a:xfrm>
          <a:prstGeom prst="rightArrow">
            <a:avLst/>
          </a:prstGeom>
          <a:solidFill>
            <a:srgbClr val="DBA281"/>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3" name="箭號: 向右 12">
            <a:extLst>
              <a:ext uri="{FF2B5EF4-FFF2-40B4-BE49-F238E27FC236}">
                <a16:creationId xmlns:a16="http://schemas.microsoft.com/office/drawing/2014/main" id="{9A5BDB47-DBBF-4D45-8DDD-6152A02EF5B0}"/>
              </a:ext>
            </a:extLst>
          </p:cNvPr>
          <p:cNvSpPr/>
          <p:nvPr/>
        </p:nvSpPr>
        <p:spPr>
          <a:xfrm>
            <a:off x="5828311" y="5218259"/>
            <a:ext cx="542744" cy="615580"/>
          </a:xfrm>
          <a:prstGeom prst="rightArrow">
            <a:avLst/>
          </a:prstGeom>
          <a:solidFill>
            <a:schemeClr val="accent3">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78462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7A120E2-F8A3-4DC2-908F-222EEFAD8A57}"/>
              </a:ext>
            </a:extLst>
          </p:cNvPr>
          <p:cNvSpPr>
            <a:spLocks noGrp="1"/>
          </p:cNvSpPr>
          <p:nvPr>
            <p:ph idx="1"/>
          </p:nvPr>
        </p:nvSpPr>
        <p:spPr>
          <a:xfrm>
            <a:off x="732296" y="601943"/>
            <a:ext cx="10677109" cy="5494057"/>
          </a:xfrm>
        </p:spPr>
        <p:txBody>
          <a:bodyPr>
            <a:normAutofit/>
          </a:bodyPr>
          <a:lstStyle/>
          <a:p>
            <a:pPr algn="just">
              <a:lnSpc>
                <a:spcPct val="150000"/>
              </a:lnSpc>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其次，爬取我們所需的資料後，並不一定符合資料庫資料表目前定義的各欄位資料結構，因此需要做一系列的轉換與過濾，其中處理的過程繁瑣但是必要。</a:t>
            </a:r>
            <a:endPar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99FB131F-B70E-4A50-B8CD-8447B676A2B3}"/>
              </a:ext>
            </a:extLst>
          </p:cNvPr>
          <p:cNvPicPr>
            <a:picLocks noChangeAspect="1"/>
          </p:cNvPicPr>
          <p:nvPr/>
        </p:nvPicPr>
        <p:blipFill>
          <a:blip r:embed="rId2"/>
          <a:stretch>
            <a:fillRect/>
          </a:stretch>
        </p:blipFill>
        <p:spPr>
          <a:xfrm>
            <a:off x="4878549" y="1468221"/>
            <a:ext cx="2141145" cy="4782065"/>
          </a:xfrm>
          <a:prstGeom prst="rect">
            <a:avLst/>
          </a:prstGeom>
        </p:spPr>
      </p:pic>
      <p:pic>
        <p:nvPicPr>
          <p:cNvPr id="8" name="圖片 7">
            <a:extLst>
              <a:ext uri="{FF2B5EF4-FFF2-40B4-BE49-F238E27FC236}">
                <a16:creationId xmlns:a16="http://schemas.microsoft.com/office/drawing/2014/main" id="{178B4AD8-A570-4199-BB8F-6D81F4F61DED}"/>
              </a:ext>
            </a:extLst>
          </p:cNvPr>
          <p:cNvPicPr>
            <a:picLocks noChangeAspect="1"/>
          </p:cNvPicPr>
          <p:nvPr/>
        </p:nvPicPr>
        <p:blipFill>
          <a:blip r:embed="rId3"/>
          <a:stretch>
            <a:fillRect/>
          </a:stretch>
        </p:blipFill>
        <p:spPr>
          <a:xfrm>
            <a:off x="131087" y="3762377"/>
            <a:ext cx="4714875" cy="548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圖片 8">
            <a:extLst>
              <a:ext uri="{FF2B5EF4-FFF2-40B4-BE49-F238E27FC236}">
                <a16:creationId xmlns:a16="http://schemas.microsoft.com/office/drawing/2014/main" id="{2C098789-34E6-4963-8F97-71B33428515E}"/>
              </a:ext>
            </a:extLst>
          </p:cNvPr>
          <p:cNvPicPr>
            <a:picLocks noChangeAspect="1"/>
          </p:cNvPicPr>
          <p:nvPr/>
        </p:nvPicPr>
        <p:blipFill>
          <a:blip r:embed="rId4"/>
          <a:stretch>
            <a:fillRect/>
          </a:stretch>
        </p:blipFill>
        <p:spPr>
          <a:xfrm>
            <a:off x="131087" y="4613252"/>
            <a:ext cx="5090870" cy="7001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接點: 肘形 10">
            <a:extLst>
              <a:ext uri="{FF2B5EF4-FFF2-40B4-BE49-F238E27FC236}">
                <a16:creationId xmlns:a16="http://schemas.microsoft.com/office/drawing/2014/main" id="{C000F811-375F-45FC-8A0A-D71E56CDB9C2}"/>
              </a:ext>
            </a:extLst>
          </p:cNvPr>
          <p:cNvCxnSpPr>
            <a:cxnSpLocks/>
          </p:cNvCxnSpPr>
          <p:nvPr/>
        </p:nvCxnSpPr>
        <p:spPr>
          <a:xfrm rot="5400000">
            <a:off x="3803261" y="2268710"/>
            <a:ext cx="2097653" cy="889686"/>
          </a:xfrm>
          <a:prstGeom prst="bentConnector3">
            <a:avLst>
              <a:gd name="adj1" fmla="val 50000"/>
            </a:avLst>
          </a:prstGeom>
          <a:ln>
            <a:solidFill>
              <a:srgbClr val="00B0F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接點: 肘形 12">
            <a:extLst>
              <a:ext uri="{FF2B5EF4-FFF2-40B4-BE49-F238E27FC236}">
                <a16:creationId xmlns:a16="http://schemas.microsoft.com/office/drawing/2014/main" id="{F7B639B4-BA5A-46E9-AF77-09D6E383E567}"/>
              </a:ext>
            </a:extLst>
          </p:cNvPr>
          <p:cNvCxnSpPr>
            <a:cxnSpLocks/>
          </p:cNvCxnSpPr>
          <p:nvPr/>
        </p:nvCxnSpPr>
        <p:spPr>
          <a:xfrm rot="10800000">
            <a:off x="3720833" y="5071117"/>
            <a:ext cx="1868840" cy="433989"/>
          </a:xfrm>
          <a:prstGeom prst="bentConnector3">
            <a:avLst>
              <a:gd name="adj1" fmla="val 99810"/>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9" name="圖片 18">
            <a:extLst>
              <a:ext uri="{FF2B5EF4-FFF2-40B4-BE49-F238E27FC236}">
                <a16:creationId xmlns:a16="http://schemas.microsoft.com/office/drawing/2014/main" id="{021C2AA6-B107-4F58-A5C0-38D73A9E6462}"/>
              </a:ext>
            </a:extLst>
          </p:cNvPr>
          <p:cNvPicPr>
            <a:picLocks noChangeAspect="1"/>
          </p:cNvPicPr>
          <p:nvPr/>
        </p:nvPicPr>
        <p:blipFill>
          <a:blip r:embed="rId5"/>
          <a:stretch>
            <a:fillRect/>
          </a:stretch>
        </p:blipFill>
        <p:spPr>
          <a:xfrm>
            <a:off x="7446432" y="2956682"/>
            <a:ext cx="4171950" cy="1371600"/>
          </a:xfrm>
          <a:prstGeom prst="rect">
            <a:avLst/>
          </a:prstGeom>
        </p:spPr>
      </p:pic>
      <p:pic>
        <p:nvPicPr>
          <p:cNvPr id="20" name="圖片 19">
            <a:extLst>
              <a:ext uri="{FF2B5EF4-FFF2-40B4-BE49-F238E27FC236}">
                <a16:creationId xmlns:a16="http://schemas.microsoft.com/office/drawing/2014/main" id="{1D4A3D98-A977-4FC5-9830-A080F7469152}"/>
              </a:ext>
            </a:extLst>
          </p:cNvPr>
          <p:cNvPicPr>
            <a:picLocks noChangeAspect="1"/>
          </p:cNvPicPr>
          <p:nvPr/>
        </p:nvPicPr>
        <p:blipFill>
          <a:blip r:embed="rId6"/>
          <a:stretch>
            <a:fillRect/>
          </a:stretch>
        </p:blipFill>
        <p:spPr>
          <a:xfrm>
            <a:off x="5949121" y="5557828"/>
            <a:ext cx="6096000" cy="1112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矩形 20">
            <a:extLst>
              <a:ext uri="{FF2B5EF4-FFF2-40B4-BE49-F238E27FC236}">
                <a16:creationId xmlns:a16="http://schemas.microsoft.com/office/drawing/2014/main" id="{EC30FCB7-7722-47F6-A9A4-DF286D590376}"/>
              </a:ext>
            </a:extLst>
          </p:cNvPr>
          <p:cNvSpPr/>
          <p:nvPr/>
        </p:nvSpPr>
        <p:spPr>
          <a:xfrm>
            <a:off x="8880816" y="3191989"/>
            <a:ext cx="1894703" cy="667264"/>
          </a:xfrm>
          <a:prstGeom prst="rect">
            <a:avLst/>
          </a:prstGeom>
          <a:noFill/>
          <a:ln w="38100">
            <a:solidFill>
              <a:srgbClr val="FFC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cxnSp>
        <p:nvCxnSpPr>
          <p:cNvPr id="23" name="直線單箭頭接點 22">
            <a:extLst>
              <a:ext uri="{FF2B5EF4-FFF2-40B4-BE49-F238E27FC236}">
                <a16:creationId xmlns:a16="http://schemas.microsoft.com/office/drawing/2014/main" id="{2B9517DB-D09B-490A-8C6D-A73629E87C66}"/>
              </a:ext>
            </a:extLst>
          </p:cNvPr>
          <p:cNvCxnSpPr>
            <a:cxnSpLocks/>
          </p:cNvCxnSpPr>
          <p:nvPr/>
        </p:nvCxnSpPr>
        <p:spPr>
          <a:xfrm>
            <a:off x="10206681" y="3859253"/>
            <a:ext cx="0" cy="1767190"/>
          </a:xfrm>
          <a:prstGeom prst="straightConnector1">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2102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15E7600-551C-40AA-9C47-EE30A8ACC93D}"/>
              </a:ext>
            </a:extLst>
          </p:cNvPr>
          <p:cNvSpPr>
            <a:spLocks noGrp="1"/>
          </p:cNvSpPr>
          <p:nvPr>
            <p:ph idx="1"/>
          </p:nvPr>
        </p:nvSpPr>
        <p:spPr>
          <a:xfrm>
            <a:off x="1070047" y="857317"/>
            <a:ext cx="9390977" cy="3508977"/>
          </a:xfrm>
        </p:spPr>
        <p:txBody>
          <a:bodyPr/>
          <a:lstStyle/>
          <a:p>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實作</a:t>
            </a:r>
            <a:r>
              <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rPr>
              <a:t>main() function</a:t>
            </a: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的實現方式是將各作業流程封裝成方法，於主執行緒呼叫執行各步驟任務，以確保每一步驟的結果都是完整的且正確的傳入下個步驟。</a:t>
            </a:r>
            <a:endPar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endParaRPr>
          </a:p>
          <a:p>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最後則是建立資料庫連線，實現將結構化的資料寫入各資料表。</a:t>
            </a:r>
            <a:endPar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endParaRPr>
          </a:p>
          <a:p>
            <a:endParaRPr lang="zh-TW" altLang="en-US" dirty="0"/>
          </a:p>
        </p:txBody>
      </p:sp>
      <p:pic>
        <p:nvPicPr>
          <p:cNvPr id="6" name="圖片 5">
            <a:extLst>
              <a:ext uri="{FF2B5EF4-FFF2-40B4-BE49-F238E27FC236}">
                <a16:creationId xmlns:a16="http://schemas.microsoft.com/office/drawing/2014/main" id="{73D60ED7-65C0-42EB-8017-E94482DD17C5}"/>
              </a:ext>
            </a:extLst>
          </p:cNvPr>
          <p:cNvPicPr/>
          <p:nvPr/>
        </p:nvPicPr>
        <p:blipFill>
          <a:blip r:embed="rId2">
            <a:extLst>
              <a:ext uri="{28A0092B-C50C-407E-A947-70E740481C1C}">
                <a14:useLocalDpi xmlns:a14="http://schemas.microsoft.com/office/drawing/2010/main" val="0"/>
              </a:ext>
            </a:extLst>
          </a:blip>
          <a:stretch>
            <a:fillRect/>
          </a:stretch>
        </p:blipFill>
        <p:spPr>
          <a:xfrm>
            <a:off x="1166726" y="2181619"/>
            <a:ext cx="5341165" cy="3947332"/>
          </a:xfrm>
          <a:prstGeom prst="rect">
            <a:avLst/>
          </a:prstGeom>
        </p:spPr>
      </p:pic>
      <p:sp>
        <p:nvSpPr>
          <p:cNvPr id="7" name="矩形 6">
            <a:extLst>
              <a:ext uri="{FF2B5EF4-FFF2-40B4-BE49-F238E27FC236}">
                <a16:creationId xmlns:a16="http://schemas.microsoft.com/office/drawing/2014/main" id="{942B8F2F-A472-4073-9E5A-72147B8C77B1}"/>
              </a:ext>
            </a:extLst>
          </p:cNvPr>
          <p:cNvSpPr/>
          <p:nvPr/>
        </p:nvSpPr>
        <p:spPr>
          <a:xfrm>
            <a:off x="6903310" y="4366294"/>
            <a:ext cx="4588476" cy="165934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lnSpc>
                <a:spcPct val="150000"/>
              </a:lnSpc>
            </a:pPr>
            <a:r>
              <a:rPr lang="zh-TW" altLang="en-US" sz="1600" dirty="0"/>
              <a:t>匯入資料庫時，判斷店家是否已存在資料庫：</a:t>
            </a:r>
            <a:endParaRPr lang="en-US" altLang="zh-TW" sz="1600" dirty="0"/>
          </a:p>
          <a:p>
            <a:pPr marL="342900" indent="-342900" algn="just">
              <a:lnSpc>
                <a:spcPct val="150000"/>
              </a:lnSpc>
              <a:buFont typeface="+mj-lt"/>
              <a:buAutoNum type="arabicPeriod"/>
            </a:pPr>
            <a:r>
              <a:rPr lang="zh-TW" altLang="en-US" sz="1600" dirty="0"/>
              <a:t>存在就</a:t>
            </a:r>
            <a:r>
              <a:rPr lang="en-US" altLang="zh-TW" sz="1600" dirty="0"/>
              <a:t>Update[store]</a:t>
            </a:r>
            <a:r>
              <a:rPr lang="zh-TW" altLang="en-US" sz="1600" dirty="0"/>
              <a:t>資料表中的店家資訊。</a:t>
            </a:r>
            <a:endParaRPr lang="en-US" altLang="zh-TW" sz="1600" dirty="0"/>
          </a:p>
          <a:p>
            <a:pPr marL="342900" indent="-342900" algn="just">
              <a:lnSpc>
                <a:spcPct val="150000"/>
              </a:lnSpc>
              <a:buFont typeface="+mj-lt"/>
              <a:buAutoNum type="arabicPeriod"/>
            </a:pPr>
            <a:r>
              <a:rPr lang="zh-TW" altLang="en-US" sz="1600" dirty="0"/>
              <a:t>不存在就</a:t>
            </a:r>
            <a:r>
              <a:rPr lang="en-US" altLang="zh-TW" sz="1600" dirty="0"/>
              <a:t>Insert</a:t>
            </a:r>
            <a:r>
              <a:rPr lang="zh-TW" altLang="en-US" sz="1600" dirty="0"/>
              <a:t>一筆店家資訊進入</a:t>
            </a:r>
            <a:r>
              <a:rPr lang="en-US" altLang="zh-TW" sz="1600" dirty="0"/>
              <a:t>[store</a:t>
            </a:r>
            <a:r>
              <a:rPr lang="zh-TW" altLang="en-US" sz="1600" dirty="0"/>
              <a:t>資料表</a:t>
            </a:r>
            <a:r>
              <a:rPr lang="en-US" altLang="zh-TW" sz="1600" dirty="0"/>
              <a:t>]</a:t>
            </a:r>
            <a:endParaRPr lang="zh-TW" altLang="en-US" sz="1600" dirty="0"/>
          </a:p>
        </p:txBody>
      </p:sp>
      <p:sp>
        <p:nvSpPr>
          <p:cNvPr id="8" name="箭號: 向右 7">
            <a:extLst>
              <a:ext uri="{FF2B5EF4-FFF2-40B4-BE49-F238E27FC236}">
                <a16:creationId xmlns:a16="http://schemas.microsoft.com/office/drawing/2014/main" id="{D458BB85-6452-4990-B90A-82B45A6DFA17}"/>
              </a:ext>
            </a:extLst>
          </p:cNvPr>
          <p:cNvSpPr/>
          <p:nvPr/>
        </p:nvSpPr>
        <p:spPr>
          <a:xfrm rot="10800000">
            <a:off x="5914768" y="5149783"/>
            <a:ext cx="988542" cy="649039"/>
          </a:xfrm>
          <a:prstGeom prst="rightArrow">
            <a:avLst/>
          </a:prstGeom>
          <a:solidFill>
            <a:srgbClr val="F9C085"/>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9377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2E40917-B77A-45A3-81B4-9AEBBAE4FD73}"/>
              </a:ext>
            </a:extLst>
          </p:cNvPr>
          <p:cNvSpPr>
            <a:spLocks noGrp="1"/>
          </p:cNvSpPr>
          <p:nvPr>
            <p:ph idx="1"/>
          </p:nvPr>
        </p:nvSpPr>
        <p:spPr>
          <a:xfrm>
            <a:off x="1400511" y="1674511"/>
            <a:ext cx="9390977" cy="3508977"/>
          </a:xfrm>
        </p:spPr>
        <p:txBody>
          <a:bodyPr>
            <a:normAutofit/>
          </a:bodyPr>
          <a:lstStyle/>
          <a:p>
            <a:pPr>
              <a:lnSpc>
                <a:spcPct val="150000"/>
              </a:lnSpc>
            </a:pPr>
            <a:r>
              <a:rPr lang="zh-TW" altLang="zh-TW" dirty="0">
                <a:solidFill>
                  <a:srgbClr val="404040"/>
                </a:solidFill>
                <a:effectLst/>
                <a:latin typeface="Cambria" panose="02040503050406030204" pitchFamily="18" charset="0"/>
                <a:ea typeface="Microsoft YaHei" panose="020B0503020204020204" pitchFamily="34" charset="-122"/>
                <a:cs typeface="Times New Roman" panose="02020603050405020304" pitchFamily="18" charset="0"/>
              </a:rPr>
              <a:t>未盡之處與尚待改進之處</a:t>
            </a:r>
            <a:endParaRPr lang="en-US" altLang="zh-TW" dirty="0">
              <a:effectLst/>
              <a:latin typeface="Georgia" panose="02040502050405020303" pitchFamily="18" charset="0"/>
              <a:ea typeface="微軟正黑體" panose="020B0604030504040204" pitchFamily="34" charset="-120"/>
              <a:cs typeface="Times New Roman" panose="02020603050405020304" pitchFamily="18" charset="0"/>
            </a:endParaRPr>
          </a:p>
          <a:p>
            <a:pPr marL="365760" lvl="1" indent="0">
              <a:lnSpc>
                <a:spcPct val="150000"/>
              </a:lnSpc>
              <a:buNone/>
            </a:pP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目前程式排程每日</a:t>
            </a:r>
            <a:r>
              <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rPr>
              <a:t>17:00</a:t>
            </a: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會自動執行一次，未來規劃做成執行檔，由</a:t>
            </a:r>
            <a:r>
              <a:rPr lang="en-US" altLang="zh-TW" sz="2000" dirty="0">
                <a:effectLst/>
                <a:latin typeface="Georgia" panose="02040502050405020303" pitchFamily="18" charset="0"/>
                <a:ea typeface="微軟正黑體" panose="020B0604030504040204" pitchFamily="34" charset="-120"/>
                <a:cs typeface="Times New Roman" panose="02020603050405020304" pitchFamily="18" charset="0"/>
              </a:rPr>
              <a:t>Client</a:t>
            </a:r>
            <a:r>
              <a:rPr lang="zh-TW" altLang="zh-TW" sz="2000" dirty="0">
                <a:effectLst/>
                <a:latin typeface="Georgia" panose="02040502050405020303" pitchFamily="18" charset="0"/>
                <a:ea typeface="微軟正黑體" panose="020B0604030504040204" pitchFamily="34" charset="-120"/>
                <a:cs typeface="Times New Roman" panose="02020603050405020304" pitchFamily="18" charset="0"/>
              </a:rPr>
              <a:t>端觸發執行，每當使用者登入時自動搜尋，以免店家資訊失真。</a:t>
            </a:r>
            <a:endParaRPr lang="zh-TW" altLang="en-US" sz="2800" dirty="0"/>
          </a:p>
        </p:txBody>
      </p:sp>
    </p:spTree>
    <p:extLst>
      <p:ext uri="{BB962C8B-B14F-4D97-AF65-F5344CB8AC3E}">
        <p14:creationId xmlns:p14="http://schemas.microsoft.com/office/powerpoint/2010/main" val="48785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45321" y="1626499"/>
            <a:ext cx="9366325" cy="3948913"/>
          </a:xfrm>
        </p:spPr>
        <p:txBody>
          <a:bodyPr rtlCol="0">
            <a:normAutofit/>
          </a:bodyPr>
          <a:lstStyle/>
          <a:p>
            <a:pPr algn="ctr"/>
            <a:r>
              <a:rPr lang="zh-TW" altLang="en-US" dirty="0"/>
              <a:t>簡報結束</a:t>
            </a:r>
            <a:r>
              <a:rPr lang="en-US" altLang="zh-TW" dirty="0"/>
              <a:t>________________________________________</a:t>
            </a:r>
            <a:br>
              <a:rPr lang="en-US" altLang="zh-TW" dirty="0"/>
            </a:br>
            <a:br>
              <a:rPr lang="en-US" altLang="zh-TW" dirty="0"/>
            </a:br>
            <a:r>
              <a:rPr lang="en-US" altLang="zh-TW" dirty="0"/>
              <a:t>DEMO</a:t>
            </a:r>
            <a:endParaRPr lang="zh-TW" altLang="en-US" dirty="0"/>
          </a:p>
        </p:txBody>
      </p:sp>
    </p:spTree>
    <p:extLst>
      <p:ext uri="{BB962C8B-B14F-4D97-AF65-F5344CB8AC3E}">
        <p14:creationId xmlns:p14="http://schemas.microsoft.com/office/powerpoint/2010/main" val="282893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E6E698-8498-47A8-9EC2-213094E1AD0A}"/>
              </a:ext>
            </a:extLst>
          </p:cNvPr>
          <p:cNvSpPr>
            <a:spLocks noGrp="1"/>
          </p:cNvSpPr>
          <p:nvPr>
            <p:ph type="title"/>
          </p:nvPr>
        </p:nvSpPr>
        <p:spPr>
          <a:xfrm>
            <a:off x="757006" y="500287"/>
            <a:ext cx="9366325" cy="1143000"/>
          </a:xfrm>
        </p:spPr>
        <p:txBody>
          <a:bodyPr>
            <a:normAutofit fontScale="90000"/>
          </a:bodyPr>
          <a:lstStyle/>
          <a:p>
            <a:r>
              <a:rPr lang="en-US" altLang="zh-TW" dirty="0"/>
              <a:t>2-2</a:t>
            </a:r>
            <a:r>
              <a:rPr lang="zh-TW" altLang="en-US" dirty="0"/>
              <a:t>、系統專案開發流程</a:t>
            </a:r>
            <a:br>
              <a:rPr lang="zh-TW" altLang="en-US" dirty="0"/>
            </a:br>
            <a:endParaRPr lang="zh-TW" altLang="en-US" dirty="0"/>
          </a:p>
        </p:txBody>
      </p:sp>
      <p:sp>
        <p:nvSpPr>
          <p:cNvPr id="3" name="內容版面配置區 2">
            <a:extLst>
              <a:ext uri="{FF2B5EF4-FFF2-40B4-BE49-F238E27FC236}">
                <a16:creationId xmlns:a16="http://schemas.microsoft.com/office/drawing/2014/main" id="{EDEBA39F-077A-4EEE-AF5B-A6F31356462D}"/>
              </a:ext>
            </a:extLst>
          </p:cNvPr>
          <p:cNvSpPr>
            <a:spLocks noGrp="1"/>
          </p:cNvSpPr>
          <p:nvPr>
            <p:ph idx="1"/>
          </p:nvPr>
        </p:nvSpPr>
        <p:spPr>
          <a:xfrm>
            <a:off x="757006" y="1511072"/>
            <a:ext cx="5050667" cy="5215201"/>
          </a:xfrm>
        </p:spPr>
        <p:txBody>
          <a:bodyPr/>
          <a:lstStyle/>
          <a:p>
            <a:pPr>
              <a:lnSpc>
                <a:spcPct val="150000"/>
              </a:lnSpc>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系統專案開發實作之前，首先定義資料結構並建立資料庫，並以爬蟲程式抓取網路上知名訂便當網頁的商家資訊作為初始的商家資訊，經過結構化作業後寫入資料庫中</a:t>
            </a:r>
            <a:r>
              <a:rPr lang="zh-TW" altLang="en-US" sz="1800" dirty="0">
                <a:effectLst/>
                <a:latin typeface="Georgia" panose="02040502050405020303" pitchFamily="18" charset="0"/>
                <a:ea typeface="微軟正黑體" panose="020B0604030504040204" pitchFamily="34" charset="-120"/>
                <a:cs typeface="Times New Roman" panose="02020603050405020304" pitchFamily="18" charset="0"/>
              </a:rPr>
              <a:t>。</a:t>
            </a:r>
            <a:endParaRPr lang="zh-TW" altLang="en-US" dirty="0"/>
          </a:p>
        </p:txBody>
      </p:sp>
      <p:grpSp>
        <p:nvGrpSpPr>
          <p:cNvPr id="4" name="群組 3">
            <a:extLst>
              <a:ext uri="{FF2B5EF4-FFF2-40B4-BE49-F238E27FC236}">
                <a16:creationId xmlns:a16="http://schemas.microsoft.com/office/drawing/2014/main" id="{B69794F8-18EE-4D28-A7C5-153622A49E92}"/>
              </a:ext>
            </a:extLst>
          </p:cNvPr>
          <p:cNvGrpSpPr/>
          <p:nvPr/>
        </p:nvGrpSpPr>
        <p:grpSpPr>
          <a:xfrm>
            <a:off x="6005389" y="700215"/>
            <a:ext cx="5758243" cy="6026057"/>
            <a:chOff x="0" y="0"/>
            <a:chExt cx="5634355" cy="7366000"/>
          </a:xfrm>
        </p:grpSpPr>
        <p:sp>
          <p:nvSpPr>
            <p:cNvPr id="5" name="文字方塊 97">
              <a:extLst>
                <a:ext uri="{FF2B5EF4-FFF2-40B4-BE49-F238E27FC236}">
                  <a16:creationId xmlns:a16="http://schemas.microsoft.com/office/drawing/2014/main" id="{5E4AF121-6A66-4EEE-B8DC-10BE692B9C82}"/>
                </a:ext>
              </a:extLst>
            </p:cNvPr>
            <p:cNvSpPr txBox="1"/>
            <p:nvPr/>
          </p:nvSpPr>
          <p:spPr>
            <a:xfrm>
              <a:off x="214668" y="7146290"/>
              <a:ext cx="5199380" cy="21971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indent="127000" algn="ctr">
                <a:spcBef>
                  <a:spcPts val="250"/>
                </a:spcBef>
                <a:spcAft>
                  <a:spcPts val="0"/>
                </a:spcAft>
              </a:pPr>
              <a:r>
                <a:rPr lang="en-US" sz="1000" b="1">
                  <a:solidFill>
                    <a:srgbClr val="404040"/>
                  </a:solidFill>
                  <a:effectLst/>
                  <a:latin typeface="Georgia" panose="02040502050405020303" pitchFamily="18" charset="0"/>
                  <a:ea typeface="微軟正黑體" panose="020B0604030504040204" pitchFamily="34" charset="-120"/>
                  <a:cs typeface="Times New Roman" panose="02020603050405020304" pitchFamily="18" charset="0"/>
                </a:rPr>
                <a:t>Figure 3 ‑ 3‑2 - </a:t>
              </a:r>
              <a:r>
                <a:rPr lang="zh-TW" sz="1000" b="1">
                  <a:solidFill>
                    <a:srgbClr val="404040"/>
                  </a:solidFill>
                  <a:effectLst/>
                  <a:latin typeface="Georgia" panose="02040502050405020303" pitchFamily="18" charset="0"/>
                  <a:ea typeface="微軟正黑體" panose="020B0604030504040204" pitchFamily="34" charset="-120"/>
                  <a:cs typeface="Times New Roman" panose="02020603050405020304" pitchFamily="18" charset="0"/>
                </a:rPr>
                <a:t>系統開發流程圖</a:t>
              </a:r>
            </a:p>
          </p:txBody>
        </p:sp>
        <p:pic>
          <p:nvPicPr>
            <p:cNvPr id="6" name="圖片 5">
              <a:extLst>
                <a:ext uri="{FF2B5EF4-FFF2-40B4-BE49-F238E27FC236}">
                  <a16:creationId xmlns:a16="http://schemas.microsoft.com/office/drawing/2014/main" id="{8932EF4C-A269-4019-95B3-B74D6CAF6E3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5634355" cy="6993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26912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9012B5-7B14-4336-B783-A19CBBE782AA}"/>
              </a:ext>
            </a:extLst>
          </p:cNvPr>
          <p:cNvSpPr>
            <a:spLocks noGrp="1"/>
          </p:cNvSpPr>
          <p:nvPr>
            <p:ph type="title"/>
          </p:nvPr>
        </p:nvSpPr>
        <p:spPr/>
        <p:txBody>
          <a:bodyPr/>
          <a:lstStyle/>
          <a:p>
            <a:r>
              <a:rPr lang="en-US" altLang="zh-TW" dirty="0"/>
              <a:t>3</a:t>
            </a:r>
            <a:r>
              <a:rPr lang="zh-TW" altLang="en-US" dirty="0"/>
              <a:t>、系統功能架構</a:t>
            </a:r>
          </a:p>
        </p:txBody>
      </p:sp>
      <p:sp>
        <p:nvSpPr>
          <p:cNvPr id="3" name="內容版面配置區 2">
            <a:extLst>
              <a:ext uri="{FF2B5EF4-FFF2-40B4-BE49-F238E27FC236}">
                <a16:creationId xmlns:a16="http://schemas.microsoft.com/office/drawing/2014/main" id="{31668F06-7DDB-4098-A40D-DF947E984AF1}"/>
              </a:ext>
            </a:extLst>
          </p:cNvPr>
          <p:cNvSpPr>
            <a:spLocks noGrp="1"/>
          </p:cNvSpPr>
          <p:nvPr>
            <p:ph idx="1"/>
          </p:nvPr>
        </p:nvSpPr>
        <p:spPr/>
        <p:txBody>
          <a:bodyPr/>
          <a:lstStyle/>
          <a:p>
            <a:pPr>
              <a:lnSpc>
                <a:spcPct val="150000"/>
              </a:lnSpc>
            </a:pP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本系統的功能架構圖，整體以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ASP.NET Web From</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為系統架構模型，使用者介面套用</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bootstrap</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模板，以</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HTML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JavaScript</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jQuery</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為主，</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ASP.NET Web Control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元件為輔實現</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UI</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的刻畫。資料庫部分為</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MS SQL</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a:t>
            </a:r>
            <a:r>
              <a:rPr lang="en-US" altLang="zh-TW" sz="1800" dirty="0">
                <a:effectLst/>
                <a:latin typeface="Georgia" panose="02040502050405020303" pitchFamily="18" charset="0"/>
                <a:ea typeface="微軟正黑體" panose="020B0604030504040204" pitchFamily="34" charset="-120"/>
                <a:cs typeface="Times New Roman" panose="02020603050405020304" pitchFamily="18" charset="0"/>
              </a:rPr>
              <a:t>Python</a:t>
            </a:r>
            <a:r>
              <a:rPr lang="zh-TW" altLang="zh-TW" sz="1800" dirty="0">
                <a:effectLst/>
                <a:latin typeface="Georgia" panose="02040502050405020303" pitchFamily="18" charset="0"/>
                <a:ea typeface="微軟正黑體" panose="020B0604030504040204" pitchFamily="34" charset="-120"/>
                <a:cs typeface="Times New Roman" panose="02020603050405020304" pitchFamily="18" charset="0"/>
              </a:rPr>
              <a:t>爬蟲程式負責爬網路商家資訊。</a:t>
            </a:r>
            <a:endParaRPr lang="zh-TW" altLang="en-US" dirty="0"/>
          </a:p>
        </p:txBody>
      </p:sp>
    </p:spTree>
    <p:extLst>
      <p:ext uri="{BB962C8B-B14F-4D97-AF65-F5344CB8AC3E}">
        <p14:creationId xmlns:p14="http://schemas.microsoft.com/office/powerpoint/2010/main" val="425033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F25625-A1AE-4FDB-A664-D58CCDBB52B7}"/>
              </a:ext>
            </a:extLst>
          </p:cNvPr>
          <p:cNvSpPr>
            <a:spLocks noGrp="1"/>
          </p:cNvSpPr>
          <p:nvPr>
            <p:ph type="title"/>
          </p:nvPr>
        </p:nvSpPr>
        <p:spPr/>
        <p:txBody>
          <a:bodyPr/>
          <a:lstStyle/>
          <a:p>
            <a:endParaRPr lang="zh-TW" altLang="en-US" dirty="0"/>
          </a:p>
        </p:txBody>
      </p:sp>
      <p:pic>
        <p:nvPicPr>
          <p:cNvPr id="12" name="內容版面配置區 11">
            <a:extLst>
              <a:ext uri="{FF2B5EF4-FFF2-40B4-BE49-F238E27FC236}">
                <a16:creationId xmlns:a16="http://schemas.microsoft.com/office/drawing/2014/main" id="{31F7916C-2067-4B93-9063-6B5D6B65E0C4}"/>
              </a:ext>
            </a:extLst>
          </p:cNvPr>
          <p:cNvPicPr>
            <a:picLocks noGrp="1" noChangeAspect="1"/>
          </p:cNvPicPr>
          <p:nvPr>
            <p:ph idx="1"/>
          </p:nvPr>
        </p:nvPicPr>
        <p:blipFill>
          <a:blip r:embed="rId2"/>
          <a:stretch>
            <a:fillRect/>
          </a:stretch>
        </p:blipFill>
        <p:spPr>
          <a:xfrm>
            <a:off x="2331144" y="737752"/>
            <a:ext cx="6835157" cy="3508375"/>
          </a:xfrm>
        </p:spPr>
      </p:pic>
      <p:sp>
        <p:nvSpPr>
          <p:cNvPr id="13" name="流程圖: 磁碟 12">
            <a:extLst>
              <a:ext uri="{FF2B5EF4-FFF2-40B4-BE49-F238E27FC236}">
                <a16:creationId xmlns:a16="http://schemas.microsoft.com/office/drawing/2014/main" id="{21D23826-A050-45E4-98E3-0A06D3892825}"/>
              </a:ext>
            </a:extLst>
          </p:cNvPr>
          <p:cNvSpPr/>
          <p:nvPr/>
        </p:nvSpPr>
        <p:spPr>
          <a:xfrm>
            <a:off x="7131555" y="4801944"/>
            <a:ext cx="2034746" cy="1375719"/>
          </a:xfrm>
          <a:prstGeom prst="flowChartMagneticDisk">
            <a:avLst/>
          </a:prstGeom>
          <a:solidFill>
            <a:srgbClr val="71A94B"/>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TW" dirty="0"/>
              <a:t>MS SQL</a:t>
            </a:r>
            <a:endParaRPr lang="zh-TW" altLang="en-US" dirty="0"/>
          </a:p>
        </p:txBody>
      </p:sp>
      <p:sp>
        <p:nvSpPr>
          <p:cNvPr id="14" name="流程圖: 預設程序 13">
            <a:extLst>
              <a:ext uri="{FF2B5EF4-FFF2-40B4-BE49-F238E27FC236}">
                <a16:creationId xmlns:a16="http://schemas.microsoft.com/office/drawing/2014/main" id="{4ED6E1A2-0477-4010-AD2B-2708E09A8B5A}"/>
              </a:ext>
            </a:extLst>
          </p:cNvPr>
          <p:cNvSpPr/>
          <p:nvPr/>
        </p:nvSpPr>
        <p:spPr>
          <a:xfrm>
            <a:off x="3054949" y="5154060"/>
            <a:ext cx="2693773" cy="700216"/>
          </a:xfrm>
          <a:prstGeom prst="flowChartPredefined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a:t>Python Crawler</a:t>
            </a:r>
            <a:endParaRPr lang="zh-TW" altLang="en-US" dirty="0"/>
          </a:p>
        </p:txBody>
      </p:sp>
      <p:sp>
        <p:nvSpPr>
          <p:cNvPr id="15" name="箭號: 向右 14">
            <a:extLst>
              <a:ext uri="{FF2B5EF4-FFF2-40B4-BE49-F238E27FC236}">
                <a16:creationId xmlns:a16="http://schemas.microsoft.com/office/drawing/2014/main" id="{D89BF6B9-324A-4F2F-8DC3-DD155D714308}"/>
              </a:ext>
            </a:extLst>
          </p:cNvPr>
          <p:cNvSpPr/>
          <p:nvPr/>
        </p:nvSpPr>
        <p:spPr>
          <a:xfrm>
            <a:off x="5633475" y="5386666"/>
            <a:ext cx="1779372" cy="340532"/>
          </a:xfrm>
          <a:prstGeom prst="rightArrow">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
        <p:nvSpPr>
          <p:cNvPr id="18" name="箭號: 上-下雙向 17">
            <a:extLst>
              <a:ext uri="{FF2B5EF4-FFF2-40B4-BE49-F238E27FC236}">
                <a16:creationId xmlns:a16="http://schemas.microsoft.com/office/drawing/2014/main" id="{13B81D00-A28A-42C2-8E17-7D3BD87F5C80}"/>
              </a:ext>
            </a:extLst>
          </p:cNvPr>
          <p:cNvSpPr/>
          <p:nvPr/>
        </p:nvSpPr>
        <p:spPr>
          <a:xfrm>
            <a:off x="7901792" y="3778341"/>
            <a:ext cx="494271" cy="1375719"/>
          </a:xfrm>
          <a:prstGeom prst="upDown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9066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產品概觀簡報">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spDef>
      <a:spPr/>
      <a:bodyPr rtlCol="0" anchor="ctr"/>
      <a:lstStyle>
        <a:defPPr algn="ctr">
          <a:defRPr dirty="0"/>
        </a:defPPr>
      </a:lstStyle>
      <a:style>
        <a:lnRef idx="3">
          <a:schemeClr val="lt1"/>
        </a:lnRef>
        <a:fillRef idx="1">
          <a:schemeClr val="accent2"/>
        </a:fillRef>
        <a:effectRef idx="1">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Office_16308628_TF03460543.potx" id="{F9B56E8E-BCB5-420E-92B3-B16FCC73FB78}" vid="{0EDC7FF6-D6CB-4C4A-B1FA-097BC4CE86F3}"/>
    </a:ext>
  </a:extLst>
</a:theme>
</file>

<file path=ppt/theme/theme2.xml><?xml version="1.0" encoding="utf-8"?>
<a:theme xmlns:a="http://schemas.openxmlformats.org/drawingml/2006/main" name="Office 佈景主題">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企業產品概觀簡報</Template>
  <TotalTime>3018</TotalTime>
  <Words>4169</Words>
  <Application>Microsoft Office PowerPoint</Application>
  <PresentationFormat>寬螢幕</PresentationFormat>
  <Paragraphs>243</Paragraphs>
  <Slides>65</Slides>
  <Notes>4</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65</vt:i4>
      </vt:variant>
    </vt:vector>
  </HeadingPairs>
  <TitlesOfParts>
    <vt:vector size="78" baseType="lpstr">
      <vt:lpstr>Microsoft JhengHei UI</vt:lpstr>
      <vt:lpstr>Microsoft YaHei</vt:lpstr>
      <vt:lpstr>Monaco</vt:lpstr>
      <vt:lpstr>微軟正黑體</vt:lpstr>
      <vt:lpstr>微軟正黑體 Light</vt:lpstr>
      <vt:lpstr>Avenir Next LT Pro</vt:lpstr>
      <vt:lpstr>Cambria</vt:lpstr>
      <vt:lpstr>Century Gothic</vt:lpstr>
      <vt:lpstr>Georgia</vt:lpstr>
      <vt:lpstr>Times New Roman</vt:lpstr>
      <vt:lpstr>Wingdings</vt:lpstr>
      <vt:lpstr>Wingdings 2</vt:lpstr>
      <vt:lpstr>產品概觀簡報</vt:lpstr>
      <vt:lpstr>CrazyGo好揪團GO </vt:lpstr>
      <vt:lpstr>好揪團Go!</vt:lpstr>
      <vt:lpstr>動機</vt:lpstr>
      <vt:lpstr>好揪團Go!網站系統簡介</vt:lpstr>
      <vt:lpstr>1、前言</vt:lpstr>
      <vt:lpstr>2、系統規劃開發流程</vt:lpstr>
      <vt:lpstr>2-2、系統專案開發流程 </vt:lpstr>
      <vt:lpstr>3、系統功能架構</vt:lpstr>
      <vt:lpstr>PowerPoint 簡報</vt:lpstr>
      <vt:lpstr>PowerPoint 簡報</vt:lpstr>
      <vt:lpstr>4、系統操作流程</vt:lpstr>
      <vt:lpstr>5、系統實作過程及成果</vt:lpstr>
      <vt:lpstr>5-1、主頁</vt:lpstr>
      <vt:lpstr>5-1-1、註冊</vt:lpstr>
      <vt:lpstr>5-1-1-1、註冊驗證</vt:lpstr>
      <vt:lpstr>PowerPoint 簡報</vt:lpstr>
      <vt:lpstr>PowerPoint 簡報</vt:lpstr>
      <vt:lpstr>PowerPoint 簡報</vt:lpstr>
      <vt:lpstr>PowerPoint 簡報</vt:lpstr>
      <vt:lpstr>PowerPoint 簡報</vt:lpstr>
      <vt:lpstr>PowerPoint 簡報</vt:lpstr>
      <vt:lpstr>PowerPoint 簡報</vt:lpstr>
      <vt:lpstr>5-1-2、登入</vt:lpstr>
      <vt:lpstr>PowerPoint 簡報</vt:lpstr>
      <vt:lpstr>5-1-3、登出</vt:lpstr>
      <vt:lpstr>5-2、個人頁</vt:lpstr>
      <vt:lpstr>5-2-1、個人資料呈現</vt:lpstr>
      <vt:lpstr>5-2-2、歷史資料瀏覽</vt:lpstr>
      <vt:lpstr>5-2-2、歷史資料瀏覽</vt:lpstr>
      <vt:lpstr>5-2-3、上傳大頭照</vt:lpstr>
      <vt:lpstr>PowerPoint 簡報</vt:lpstr>
      <vt:lpstr>5-2-4、修改個人資料</vt:lpstr>
      <vt:lpstr>PowerPoint 簡報</vt:lpstr>
      <vt:lpstr>5-3、團購頁</vt:lpstr>
      <vt:lpstr>5-3、團購頁</vt:lpstr>
      <vt:lpstr>5-3-1、建立團購群組</vt:lpstr>
      <vt:lpstr>PowerPoint 簡報</vt:lpstr>
      <vt:lpstr>PowerPoint 簡報</vt:lpstr>
      <vt:lpstr>PowerPoint 簡報</vt:lpstr>
      <vt:lpstr>PowerPoint 簡報</vt:lpstr>
      <vt:lpstr>5-3-2、增\刪訂購商品</vt:lpstr>
      <vt:lpstr>PowerPoint 簡報</vt:lpstr>
      <vt:lpstr>PowerPoint 簡報</vt:lpstr>
      <vt:lpstr>PowerPoint 簡報</vt:lpstr>
      <vt:lpstr>PowerPoint 簡報</vt:lpstr>
      <vt:lpstr>5-3-3、結單關閉團購</vt:lpstr>
      <vt:lpstr>5-4、店家資訊頁</vt:lpstr>
      <vt:lpstr>5-4、店家資訊頁</vt:lpstr>
      <vt:lpstr>5-4-1、增\刪店家資訊</vt:lpstr>
      <vt:lpstr>5-4-1、增\刪店家資訊</vt:lpstr>
      <vt:lpstr>5-4-1、增\刪店家資訊</vt:lpstr>
      <vt:lpstr>PowerPoint 簡報</vt:lpstr>
      <vt:lpstr>PowerPoint 簡報</vt:lpstr>
      <vt:lpstr>5-4-2、增\刪商品資訊</vt:lpstr>
      <vt:lpstr>5-4-2、增\刪商品資訊</vt:lpstr>
      <vt:lpstr>5-4-2、增\刪商品資訊</vt:lpstr>
      <vt:lpstr>5-4-2、增\刪商品資訊</vt:lpstr>
      <vt:lpstr>5-4-2、增\刪商品資訊</vt:lpstr>
      <vt:lpstr>5-4-2、增\刪商品資訊</vt:lpstr>
      <vt:lpstr>6、爬蟲實作</vt:lpstr>
      <vt:lpstr>PowerPoint 簡報</vt:lpstr>
      <vt:lpstr>PowerPoint 簡報</vt:lpstr>
      <vt:lpstr>PowerPoint 簡報</vt:lpstr>
      <vt:lpstr>PowerPoint 簡報</vt:lpstr>
      <vt:lpstr>簡報結束________________________________________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專題名稱</dc:title>
  <dc:creator>USER</dc:creator>
  <cp:lastModifiedBy>Home</cp:lastModifiedBy>
  <cp:revision>182</cp:revision>
  <dcterms:created xsi:type="dcterms:W3CDTF">2020-06-28T02:57:20Z</dcterms:created>
  <dcterms:modified xsi:type="dcterms:W3CDTF">2020-08-05T15:08:19Z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74065800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